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72" r:id="rId4"/>
    <p:sldId id="267" r:id="rId5"/>
    <p:sldId id="269" r:id="rId6"/>
    <p:sldId id="258" r:id="rId7"/>
    <p:sldId id="268" r:id="rId8"/>
    <p:sldId id="257" r:id="rId9"/>
    <p:sldId id="260" r:id="rId10"/>
    <p:sldId id="270" r:id="rId11"/>
    <p:sldId id="261" r:id="rId12"/>
    <p:sldId id="262" r:id="rId13"/>
    <p:sldId id="263" r:id="rId14"/>
    <p:sldId id="264" r:id="rId15"/>
    <p:sldId id="265" r:id="rId16"/>
    <p:sldId id="266" r:id="rId17"/>
    <p:sldId id="271"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2" d="100"/>
          <a:sy n="52" d="100"/>
        </p:scale>
        <p:origin x="-1210"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25.11.2020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25.11.2020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903492"/>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1331640" y="548680"/>
            <a:ext cx="6840759" cy="707886"/>
          </a:xfrm>
          <a:prstGeom prst="rect">
            <a:avLst/>
          </a:prstGeom>
        </p:spPr>
        <p:txBody>
          <a:bodyPr wrap="square">
            <a:spAutoFit/>
          </a:bodyPr>
          <a:lstStyle/>
          <a:p>
            <a:pPr algn="ctr"/>
            <a:r>
              <a:rPr lang="ru-RU" altLang="ru-RU" sz="2000" b="1" dirty="0">
                <a:solidFill>
                  <a:srgbClr val="002060"/>
                </a:solidFill>
                <a:latin typeface="Times New Roman" pitchFamily="18" charset="0"/>
                <a:cs typeface="Times New Roman" pitchFamily="18" charset="0"/>
              </a:rPr>
              <a:t>МБДОУ «Центр развития ребенка- детский сад №36 «Волшебный дворец» г. Альметьевск РТ</a:t>
            </a:r>
            <a:endParaRPr lang="ru-RU" sz="2000" dirty="0"/>
          </a:p>
        </p:txBody>
      </p:sp>
      <p:sp>
        <p:nvSpPr>
          <p:cNvPr id="4" name="Прямоугольник 3"/>
          <p:cNvSpPr/>
          <p:nvPr/>
        </p:nvSpPr>
        <p:spPr>
          <a:xfrm>
            <a:off x="251520" y="1730078"/>
            <a:ext cx="7997826" cy="2492990"/>
          </a:xfrm>
          <a:prstGeom prst="rect">
            <a:avLst/>
          </a:prstGeom>
        </p:spPr>
        <p:txBody>
          <a:bodyPr wrap="square">
            <a:spAutoFit/>
          </a:bodyPr>
          <a:lstStyle/>
          <a:p>
            <a:pPr lvl="0" algn="ctr"/>
            <a:r>
              <a:rPr lang="ru-RU" sz="3000" b="1" dirty="0">
                <a:solidFill>
                  <a:srgbClr val="FF0000"/>
                </a:solidFill>
                <a:latin typeface="Times New Roman" panose="02020603050405020304" pitchFamily="18" charset="0"/>
                <a:cs typeface="Times New Roman" panose="02020603050405020304" pitchFamily="18" charset="0"/>
              </a:rPr>
              <a:t>Музыкально-дидактическая </a:t>
            </a:r>
            <a:r>
              <a:rPr lang="ru-RU" sz="3000" b="1" dirty="0" smtClean="0">
                <a:solidFill>
                  <a:srgbClr val="FF0000"/>
                </a:solidFill>
                <a:latin typeface="Times New Roman" panose="02020603050405020304" pitchFamily="18" charset="0"/>
                <a:cs typeface="Times New Roman" panose="02020603050405020304" pitchFamily="18" charset="0"/>
              </a:rPr>
              <a:t>игра</a:t>
            </a:r>
            <a:endParaRPr lang="ru-RU" sz="3000" b="1" dirty="0">
              <a:solidFill>
                <a:srgbClr val="FF0000"/>
              </a:solidFill>
              <a:latin typeface="Times New Roman" panose="02020603050405020304" pitchFamily="18" charset="0"/>
              <a:cs typeface="Times New Roman" panose="02020603050405020304" pitchFamily="18" charset="0"/>
            </a:endParaRPr>
          </a:p>
          <a:p>
            <a:pPr lvl="0" algn="ctr"/>
            <a:r>
              <a:rPr lang="ru-RU" b="1" dirty="0">
                <a:solidFill>
                  <a:srgbClr val="FF0000"/>
                </a:solidFill>
                <a:latin typeface="Times New Roman" panose="02020603050405020304" pitchFamily="18" charset="0"/>
                <a:cs typeface="Times New Roman" panose="02020603050405020304" pitchFamily="18" charset="0"/>
              </a:rPr>
              <a:t> </a:t>
            </a:r>
            <a:r>
              <a:rPr lang="ru-RU" sz="2600" b="1" dirty="0">
                <a:solidFill>
                  <a:srgbClr val="0070C0"/>
                </a:solidFill>
                <a:latin typeface="Times New Roman" panose="02020603050405020304" pitchFamily="18" charset="0"/>
                <a:cs typeface="Times New Roman" panose="02020603050405020304" pitchFamily="18" charset="0"/>
              </a:rPr>
              <a:t>«</a:t>
            </a:r>
            <a:r>
              <a:rPr lang="ru-RU" sz="2600" b="1" dirty="0" smtClean="0">
                <a:solidFill>
                  <a:srgbClr val="0070C0"/>
                </a:solidFill>
                <a:latin typeface="Times New Roman" panose="02020603050405020304" pitchFamily="18" charset="0"/>
                <a:cs typeface="Times New Roman" panose="02020603050405020304" pitchFamily="18" charset="0"/>
              </a:rPr>
              <a:t>Музыкальный калейдоскоп» </a:t>
            </a:r>
            <a:endParaRPr lang="ru-RU" sz="2600" b="1" dirty="0">
              <a:solidFill>
                <a:srgbClr val="0070C0"/>
              </a:solidFill>
              <a:latin typeface="Times New Roman" panose="02020603050405020304" pitchFamily="18" charset="0"/>
              <a:cs typeface="Times New Roman" panose="02020603050405020304" pitchFamily="18" charset="0"/>
            </a:endParaRPr>
          </a:p>
          <a:p>
            <a:pPr lvl="0" algn="ctr"/>
            <a:r>
              <a:rPr lang="ru-RU" sz="2000" b="1" dirty="0">
                <a:solidFill>
                  <a:srgbClr val="002060"/>
                </a:solidFill>
                <a:latin typeface="Times New Roman" panose="02020603050405020304" pitchFamily="18" charset="0"/>
                <a:cs typeface="Times New Roman" panose="02020603050405020304" pitchFamily="18" charset="0"/>
              </a:rPr>
              <a:t>«</a:t>
            </a:r>
            <a:r>
              <a:rPr lang="ru-RU" sz="2000" b="1" dirty="0" err="1">
                <a:solidFill>
                  <a:srgbClr val="002060"/>
                </a:solidFill>
                <a:latin typeface="Times New Roman" panose="02020603050405020304" pitchFamily="18" charset="0"/>
                <a:cs typeface="Times New Roman" panose="02020603050405020304" pitchFamily="18" charset="0"/>
              </a:rPr>
              <a:t>Җырлы</a:t>
            </a:r>
            <a:r>
              <a:rPr lang="ru-RU" sz="2000" b="1" dirty="0">
                <a:solidFill>
                  <a:srgbClr val="002060"/>
                </a:solidFill>
                <a:latin typeface="Times New Roman" panose="02020603050405020304" pitchFamily="18" charset="0"/>
                <a:cs typeface="Times New Roman" panose="02020603050405020304" pitchFamily="18" charset="0"/>
              </a:rPr>
              <a:t> алан: </a:t>
            </a:r>
            <a:r>
              <a:rPr lang="ru-RU" sz="2000" b="1" dirty="0" err="1">
                <a:solidFill>
                  <a:srgbClr val="002060"/>
                </a:solidFill>
                <a:latin typeface="Times New Roman" panose="02020603050405020304" pitchFamily="18" charset="0"/>
                <a:cs typeface="Times New Roman" panose="02020603050405020304" pitchFamily="18" charset="0"/>
              </a:rPr>
              <a:t>уйныйбыз</a:t>
            </a:r>
            <a:r>
              <a:rPr lang="ru-RU" sz="2000" b="1" dirty="0">
                <a:solidFill>
                  <a:srgbClr val="002060"/>
                </a:solidFill>
                <a:latin typeface="Times New Roman" panose="02020603050405020304" pitchFamily="18" charset="0"/>
                <a:cs typeface="Times New Roman" panose="02020603050405020304" pitchFamily="18" charset="0"/>
              </a:rPr>
              <a:t> да </a:t>
            </a:r>
            <a:r>
              <a:rPr lang="tt-RU" sz="2000" b="1" dirty="0">
                <a:solidFill>
                  <a:srgbClr val="002060"/>
                </a:solidFill>
                <a:latin typeface="Times New Roman" panose="02020603050405020304" pitchFamily="18" charset="0"/>
                <a:cs typeface="Times New Roman" panose="02020603050405020304" pitchFamily="18" charset="0"/>
              </a:rPr>
              <a:t>җырлыйбыз</a:t>
            </a:r>
            <a:r>
              <a:rPr lang="tt-RU" sz="2000" b="1" dirty="0" smtClean="0">
                <a:solidFill>
                  <a:srgbClr val="002060"/>
                </a:solidFill>
                <a:latin typeface="Times New Roman" panose="02020603050405020304" pitchFamily="18" charset="0"/>
                <a:cs typeface="Times New Roman" panose="02020603050405020304" pitchFamily="18" charset="0"/>
              </a:rPr>
              <a:t>, татарча </a:t>
            </a:r>
            <a:r>
              <a:rPr lang="tt-RU" sz="2000" b="1" dirty="0">
                <a:solidFill>
                  <a:srgbClr val="002060"/>
                </a:solidFill>
                <a:latin typeface="Times New Roman" panose="02020603050405020304" pitchFamily="18" charset="0"/>
                <a:cs typeface="Times New Roman" panose="02020603050405020304" pitchFamily="18" charset="0"/>
              </a:rPr>
              <a:t>сөйләшәбез!</a:t>
            </a:r>
            <a:r>
              <a:rPr lang="ru-RU" sz="2000" b="1" dirty="0" smtClean="0">
                <a:solidFill>
                  <a:srgbClr val="002060"/>
                </a:solidFill>
                <a:latin typeface="Times New Roman" panose="02020603050405020304" pitchFamily="18" charset="0"/>
                <a:cs typeface="Times New Roman" panose="02020603050405020304" pitchFamily="18" charset="0"/>
              </a:rPr>
              <a:t>»</a:t>
            </a:r>
          </a:p>
          <a:p>
            <a:pPr lvl="0" algn="ctr"/>
            <a:r>
              <a:rPr lang="ru-RU" sz="2000" b="1" dirty="0" smtClean="0">
                <a:solidFill>
                  <a:srgbClr val="002060"/>
                </a:solidFill>
                <a:latin typeface="Times New Roman" panose="02020603050405020304" pitchFamily="18" charset="0"/>
                <a:cs typeface="Times New Roman" panose="02020603050405020304" pitchFamily="18" charset="0"/>
              </a:rPr>
              <a:t>(для старшего дошкольного возраста</a:t>
            </a:r>
            <a:r>
              <a:rPr lang="ru-RU" sz="2000" b="1" dirty="0" smtClean="0">
                <a:solidFill>
                  <a:srgbClr val="002060"/>
                </a:solidFill>
                <a:latin typeface="Times New Roman" panose="02020603050405020304" pitchFamily="18" charset="0"/>
                <a:cs typeface="Times New Roman" panose="02020603050405020304" pitchFamily="18" charset="0"/>
              </a:rPr>
              <a:t>)</a:t>
            </a:r>
            <a:endParaRPr lang="ru-RU" sz="2000" b="1" dirty="0" smtClean="0">
              <a:solidFill>
                <a:srgbClr val="002060"/>
              </a:solidFill>
              <a:latin typeface="Times New Roman" panose="02020603050405020304" pitchFamily="18" charset="0"/>
              <a:cs typeface="Times New Roman" panose="02020603050405020304" pitchFamily="18" charset="0"/>
            </a:endParaRPr>
          </a:p>
          <a:p>
            <a:pPr lvl="0" algn="ctr"/>
            <a:endParaRPr lang="ru-RU" sz="2000" b="1" dirty="0" smtClean="0">
              <a:solidFill>
                <a:srgbClr val="002060"/>
              </a:solidFill>
              <a:latin typeface="Times New Roman" panose="02020603050405020304" pitchFamily="18" charset="0"/>
              <a:cs typeface="Times New Roman" panose="02020603050405020304" pitchFamily="18" charset="0"/>
            </a:endParaRPr>
          </a:p>
          <a:p>
            <a:pPr lvl="0" algn="r"/>
            <a:r>
              <a:rPr lang="ru-RU" sz="2000" b="1" dirty="0" smtClean="0">
                <a:solidFill>
                  <a:srgbClr val="002060"/>
                </a:solidFill>
                <a:latin typeface="Times New Roman" panose="02020603050405020304" pitchFamily="18" charset="0"/>
                <a:cs typeface="Times New Roman" panose="02020603050405020304" pitchFamily="18" charset="0"/>
              </a:rPr>
              <a:t>Разработали музыкальные руководители: </a:t>
            </a:r>
          </a:p>
          <a:p>
            <a:pPr lvl="0" algn="r"/>
            <a:r>
              <a:rPr lang="ru-RU" sz="2000" b="1" dirty="0" err="1" smtClean="0">
                <a:solidFill>
                  <a:srgbClr val="002060"/>
                </a:solidFill>
                <a:latin typeface="Times New Roman" panose="02020603050405020304" pitchFamily="18" charset="0"/>
                <a:cs typeface="Times New Roman" panose="02020603050405020304" pitchFamily="18" charset="0"/>
              </a:rPr>
              <a:t>Колпакова</a:t>
            </a:r>
            <a:r>
              <a:rPr lang="ru-RU" sz="2000" b="1" dirty="0" smtClean="0">
                <a:solidFill>
                  <a:srgbClr val="002060"/>
                </a:solidFill>
                <a:latin typeface="Times New Roman" panose="02020603050405020304" pitchFamily="18" charset="0"/>
                <a:cs typeface="Times New Roman" panose="02020603050405020304" pitchFamily="18" charset="0"/>
              </a:rPr>
              <a:t> Е.В., Макарова Г.А.</a:t>
            </a:r>
            <a:endParaRPr lang="ru-RU" sz="2000" b="1" dirty="0">
              <a:solidFill>
                <a:srgbClr val="002060"/>
              </a:solidFill>
              <a:latin typeface="Times New Roman" panose="02020603050405020304" pitchFamily="18" charset="0"/>
              <a:cs typeface="Times New Roman" panose="02020603050405020304" pitchFamily="18" charset="0"/>
            </a:endParaRPr>
          </a:p>
        </p:txBody>
      </p:sp>
      <p:pic>
        <p:nvPicPr>
          <p:cNvPr id="5" name="Picture 3" descr="E:\на диски\images (1).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rot="19458841">
            <a:off x="7247773" y="624319"/>
            <a:ext cx="1885792" cy="1945523"/>
          </a:xfrm>
          <a:prstGeom prst="ellipse">
            <a:avLst/>
          </a:prstGeom>
          <a:ln>
            <a:solidFill>
              <a:srgbClr val="00B0F0"/>
            </a:solidFill>
          </a:ln>
          <a:effectLst>
            <a:softEdge rad="112500"/>
          </a:effectLst>
          <a:extLst>
            <a:ext uri="{909E8E84-426E-40DD-AFC4-6F175D3DCCD1}">
              <a14:hiddenFill xmlns:a14="http://schemas.microsoft.com/office/drawing/2010/main" xmlns="">
                <a:solidFill>
                  <a:srgbClr val="FFFFFF"/>
                </a:solidFill>
              </a14:hiddenFill>
            </a:ext>
          </a:extLst>
        </p:spPr>
      </p:pic>
      <p:sp>
        <p:nvSpPr>
          <p:cNvPr id="6" name="Прямоугольник 5"/>
          <p:cNvSpPr/>
          <p:nvPr/>
        </p:nvSpPr>
        <p:spPr>
          <a:xfrm>
            <a:off x="268088" y="3419496"/>
            <a:ext cx="7776863" cy="646331"/>
          </a:xfrm>
          <a:prstGeom prst="rect">
            <a:avLst/>
          </a:prstGeom>
        </p:spPr>
        <p:txBody>
          <a:bodyPr wrap="square">
            <a:spAutoFit/>
          </a:bodyPr>
          <a:lstStyle/>
          <a:p>
            <a:pPr lvl="0"/>
            <a:endParaRPr lang="tt-RU" b="1" dirty="0">
              <a:solidFill>
                <a:srgbClr val="002060"/>
              </a:solidFill>
              <a:latin typeface="Times New Roman" panose="02020603050405020304" pitchFamily="18" charset="0"/>
              <a:cs typeface="Times New Roman" panose="02020603050405020304" pitchFamily="18" charset="0"/>
            </a:endParaRPr>
          </a:p>
          <a:p>
            <a:r>
              <a:rPr lang="tt-RU" b="1" dirty="0">
                <a:solidFill>
                  <a:srgbClr val="002060"/>
                </a:solidFill>
                <a:latin typeface="Times New Roman" panose="02020603050405020304" pitchFamily="18" charset="0"/>
                <a:cs typeface="Times New Roman" panose="02020603050405020304" pitchFamily="18" charset="0"/>
              </a:rPr>
              <a:t>	</a:t>
            </a:r>
            <a:endParaRPr lang="ru-RU" dirty="0"/>
          </a:p>
        </p:txBody>
      </p:sp>
      <p:pic>
        <p:nvPicPr>
          <p:cNvPr id="7" name="Рисунок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979712" y="4141990"/>
            <a:ext cx="2664296" cy="2728755"/>
          </a:xfrm>
          <a:prstGeom prst="rect">
            <a:avLst/>
          </a:prstGeom>
        </p:spPr>
      </p:pic>
    </p:spTree>
    <p:extLst>
      <p:ext uri="{BB962C8B-B14F-4D97-AF65-F5344CB8AC3E}">
        <p14:creationId xmlns:p14="http://schemas.microsoft.com/office/powerpoint/2010/main" xmlns="" val="20263058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24733"/>
            <a:ext cx="9228855" cy="6858000"/>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3110757" y="248695"/>
            <a:ext cx="4752528" cy="461665"/>
          </a:xfrm>
          <a:prstGeom prst="rect">
            <a:avLst/>
          </a:prstGeom>
        </p:spPr>
        <p:txBody>
          <a:bodyPr wrap="square">
            <a:spAutoFit/>
          </a:bodyPr>
          <a:lstStyle/>
          <a:p>
            <a:r>
              <a:rPr lang="tt-RU" altLang="ru-RU" sz="2400" b="1" dirty="0">
                <a:solidFill>
                  <a:srgbClr val="FF0000"/>
                </a:solidFill>
                <a:latin typeface="Times New Roman" panose="02020603050405020304" pitchFamily="18" charset="0"/>
                <a:cs typeface="Times New Roman" panose="02020603050405020304" pitchFamily="18" charset="0"/>
              </a:rPr>
              <a:t>Музыкальный репертуар</a:t>
            </a: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51520" y="2580607"/>
            <a:ext cx="1152128" cy="1152128"/>
          </a:xfrm>
          <a:prstGeom prst="ellipse">
            <a:avLst/>
          </a:prstGeom>
          <a:ln w="63500" cap="rnd">
            <a:solidFill>
              <a:srgbClr val="00B0F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Рисунок 4"/>
          <p:cNvPicPr>
            <a:picLocks noChangeAspect="1"/>
          </p:cNvPicPr>
          <p:nvPr/>
        </p:nvPicPr>
        <p:blipFill rotWithShape="1">
          <a:blip r:embed="rId4" cstate="print">
            <a:extLst>
              <a:ext uri="{28A0092B-C50C-407E-A947-70E740481C1C}">
                <a14:useLocalDpi xmlns:a14="http://schemas.microsoft.com/office/drawing/2010/main" xmlns="" val="0"/>
              </a:ext>
            </a:extLst>
          </a:blip>
          <a:srcRect l="1" t="194" r="-84" b="1"/>
          <a:stretch/>
        </p:blipFill>
        <p:spPr>
          <a:xfrm>
            <a:off x="6244227" y="1567457"/>
            <a:ext cx="1175183" cy="1171918"/>
          </a:xfrm>
          <a:prstGeom prst="ellipse">
            <a:avLst/>
          </a:prstGeom>
          <a:ln w="63500" cap="rnd">
            <a:solidFill>
              <a:srgbClr val="FFFF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Рисунок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856973" y="1011159"/>
            <a:ext cx="1085549" cy="1085549"/>
          </a:xfrm>
          <a:prstGeom prst="ellipse">
            <a:avLst/>
          </a:prstGeom>
          <a:ln w="63500" cap="rnd">
            <a:solidFill>
              <a:srgbClr val="FFFF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Рисунок 6"/>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1512377" y="1577352"/>
            <a:ext cx="1152128" cy="1152128"/>
          </a:xfrm>
          <a:prstGeom prst="ellipse">
            <a:avLst/>
          </a:prstGeom>
          <a:ln w="63500" cap="rnd">
            <a:solidFill>
              <a:srgbClr val="00B0F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Рисунок 7"/>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7723423" y="2397507"/>
            <a:ext cx="1085549" cy="1085549"/>
          </a:xfrm>
          <a:prstGeom prst="ellipse">
            <a:avLst/>
          </a:prstGeom>
          <a:ln w="63500" cap="rnd">
            <a:solidFill>
              <a:srgbClr val="FFFF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Рисунок 8"/>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3097637" y="1016732"/>
            <a:ext cx="1224136" cy="1224136"/>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Рисунок 9"/>
          <p:cNvPicPr>
            <a:picLocks noChangeAspect="1"/>
          </p:cNvPicPr>
          <p:nvPr/>
        </p:nvPicPr>
        <p:blipFill rotWithShape="1">
          <a:blip r:embed="rId9">
            <a:extLst>
              <a:ext uri="{28A0092B-C50C-407E-A947-70E740481C1C}">
                <a14:useLocalDpi xmlns:a14="http://schemas.microsoft.com/office/drawing/2010/main" xmlns="" val="0"/>
              </a:ext>
            </a:extLst>
          </a:blip>
          <a:srcRect l="27524" r="27641"/>
          <a:stretch/>
        </p:blipFill>
        <p:spPr>
          <a:xfrm>
            <a:off x="3422040" y="2235515"/>
            <a:ext cx="1951119" cy="4351783"/>
          </a:xfrm>
          <a:prstGeom prst="rect">
            <a:avLst/>
          </a:prstGeom>
          <a:ln>
            <a:noFill/>
          </a:ln>
          <a:effectLst>
            <a:softEdge rad="112500"/>
          </a:effectLst>
        </p:spPr>
      </p:pic>
      <p:pic>
        <p:nvPicPr>
          <p:cNvPr id="11" name="Рисунок 10"/>
          <p:cNvPicPr>
            <a:picLocks noChangeAspect="1"/>
          </p:cNvPicPr>
          <p:nvPr/>
        </p:nvPicPr>
        <p:blipFill rotWithShape="1">
          <a:blip r:embed="rId10" cstate="print">
            <a:extLst>
              <a:ext uri="{28A0092B-C50C-407E-A947-70E740481C1C}">
                <a14:useLocalDpi xmlns:a14="http://schemas.microsoft.com/office/drawing/2010/main" xmlns="" val="0"/>
              </a:ext>
            </a:extLst>
          </a:blip>
          <a:srcRect l="19414" t="11093" r="19575" b="18650"/>
          <a:stretch/>
        </p:blipFill>
        <p:spPr>
          <a:xfrm>
            <a:off x="5693025" y="4856669"/>
            <a:ext cx="1356066" cy="1171148"/>
          </a:xfrm>
          <a:prstGeom prst="rect">
            <a:avLst/>
          </a:prstGeom>
          <a:ln>
            <a:noFill/>
          </a:ln>
          <a:effectLst>
            <a:softEdge rad="112500"/>
          </a:effectLst>
        </p:spPr>
      </p:pic>
      <p:pic>
        <p:nvPicPr>
          <p:cNvPr id="13" name="Рисунок 12"/>
          <p:cNvPicPr>
            <a:picLocks noChangeAspect="1"/>
          </p:cNvPicPr>
          <p:nvPr/>
        </p:nvPicPr>
        <p:blipFill rotWithShape="1">
          <a:blip r:embed="rId11">
            <a:extLst>
              <a:ext uri="{28A0092B-C50C-407E-A947-70E740481C1C}">
                <a14:useLocalDpi xmlns:a14="http://schemas.microsoft.com/office/drawing/2010/main" xmlns="" val="0"/>
              </a:ext>
            </a:extLst>
          </a:blip>
          <a:srcRect l="66149" t="53549" r="-12" b="7602"/>
          <a:stretch/>
        </p:blipFill>
        <p:spPr>
          <a:xfrm>
            <a:off x="1336163" y="4826233"/>
            <a:ext cx="1707109" cy="1468908"/>
          </a:xfrm>
          <a:prstGeom prst="rect">
            <a:avLst/>
          </a:prstGeom>
          <a:ln>
            <a:noFill/>
          </a:ln>
          <a:effectLst>
            <a:softEdge rad="112500"/>
          </a:effectLst>
        </p:spPr>
      </p:pic>
      <p:pic>
        <p:nvPicPr>
          <p:cNvPr id="14" name="Picture 3" descr="E:\на диски\images (1).jpg"/>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rot="20913827">
            <a:off x="7084052" y="124596"/>
            <a:ext cx="1885792" cy="1945523"/>
          </a:xfrm>
          <a:prstGeom prst="ellipse">
            <a:avLst/>
          </a:prstGeom>
          <a:ln>
            <a:solidFill>
              <a:srgbClr val="00B0F0"/>
            </a:solid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59371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2428" y="-72189"/>
            <a:ext cx="9228855" cy="6858000"/>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pic>
        <p:nvPicPr>
          <p:cNvPr id="3" name="Рисунок 2"/>
          <p:cNvPicPr>
            <a:picLocks noChangeAspect="1"/>
          </p:cNvPicPr>
          <p:nvPr/>
        </p:nvPicPr>
        <p:blipFill rotWithShape="1">
          <a:blip r:embed="rId3" cstate="print">
            <a:extLst>
              <a:ext uri="{28A0092B-C50C-407E-A947-70E740481C1C}">
                <a14:useLocalDpi xmlns:a14="http://schemas.microsoft.com/office/drawing/2010/main" xmlns="" val="0"/>
              </a:ext>
            </a:extLst>
          </a:blip>
          <a:srcRect l="1" t="194" r="-84" b="1"/>
          <a:stretch/>
        </p:blipFill>
        <p:spPr>
          <a:xfrm>
            <a:off x="175562" y="1032005"/>
            <a:ext cx="3700929" cy="3690647"/>
          </a:xfrm>
          <a:prstGeom prst="ellipse">
            <a:avLst/>
          </a:prstGeom>
          <a:ln w="63500" cap="rnd">
            <a:solidFill>
              <a:srgbClr val="FFFF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Прямоугольник 3"/>
          <p:cNvSpPr/>
          <p:nvPr/>
        </p:nvSpPr>
        <p:spPr>
          <a:xfrm>
            <a:off x="4094481" y="650063"/>
            <a:ext cx="2502024" cy="4724370"/>
          </a:xfrm>
          <a:prstGeom prst="rect">
            <a:avLst/>
          </a:prstGeom>
        </p:spPr>
        <p:txBody>
          <a:bodyPr wrap="square">
            <a:spAutoFit/>
          </a:bodyPr>
          <a:lstStyle/>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1.  Бар матур бакча,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Анда бәрәңге үсә.</a:t>
            </a:r>
            <a:r>
              <a:rPr lang="tt-RU" sz="1500" b="1" i="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Бәрәңге шундый зур,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Бәрәңге кечкенә.  </a:t>
            </a:r>
          </a:p>
          <a:p>
            <a:pPr>
              <a:spcAft>
                <a:spcPts val="0"/>
              </a:spcAft>
            </a:pPr>
            <a:r>
              <a:rPr lang="tt-RU" sz="1500" b="1" i="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Кушымта</a:t>
            </a:r>
            <a:r>
              <a:rPr lang="tt-RU" sz="1500" b="1" i="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Бәрәңге, кил әле,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Биеп-биеп кит әле.</a:t>
            </a:r>
            <a:r>
              <a:rPr lang="tt-RU" sz="1500" b="1" i="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Әллә-лә, әллә-лә,</a:t>
            </a:r>
            <a:r>
              <a:rPr lang="tt-RU" sz="1500" b="1" i="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Биеп-биеп кит әле</a:t>
            </a:r>
            <a:r>
              <a:rPr lang="tt-RU" sz="1500"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a:t>
            </a:r>
          </a:p>
          <a:p>
            <a:pPr>
              <a:spcAft>
                <a:spcPts val="0"/>
              </a:spcAft>
            </a:pP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tt-RU" sz="1500"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2</a:t>
            </a: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Бар матур бакча,</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Анда суган үсә.</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Менә шундый суган зур,</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Менә шундый кечкенә.</a:t>
            </a:r>
          </a:p>
          <a:p>
            <a:pPr>
              <a:spcAft>
                <a:spcPts val="0"/>
              </a:spcAft>
            </a:pPr>
            <a:r>
              <a:rPr lang="tt-RU" sz="1500" b="1" i="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Кушымта</a:t>
            </a:r>
            <a:r>
              <a:rPr lang="tt-RU" sz="1500" b="1" i="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Суган, суган, кил әле,</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Биеп-биеп кит әле.</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Әллә-лә, әллә-лә,</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Биеп-биеп кит әле.</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600" dirty="0">
                <a:latin typeface="Calibri" panose="020F0502020204030204" pitchFamily="34" charset="0"/>
                <a:ea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ea typeface="Calibri" panose="020F0502020204030204" pitchFamily="34" charset="0"/>
            </a:endParaRPr>
          </a:p>
        </p:txBody>
      </p:sp>
      <p:sp>
        <p:nvSpPr>
          <p:cNvPr id="5" name="Прямоугольник 4"/>
          <p:cNvSpPr/>
          <p:nvPr/>
        </p:nvSpPr>
        <p:spPr>
          <a:xfrm>
            <a:off x="6300192" y="738158"/>
            <a:ext cx="4572000" cy="2169825"/>
          </a:xfrm>
          <a:prstGeom prst="rect">
            <a:avLst/>
          </a:prstGeom>
        </p:spPr>
        <p:txBody>
          <a:bodyPr>
            <a:spAutoFit/>
          </a:bodyPr>
          <a:lstStyle/>
          <a:p>
            <a:pPr>
              <a:spcAft>
                <a:spcPts val="0"/>
              </a:spcAft>
            </a:pPr>
            <a:r>
              <a:rPr lang="tt-RU" sz="1500" b="1" dirty="0">
                <a:solidFill>
                  <a:srgbClr val="7030A0"/>
                </a:solidFill>
                <a:latin typeface="Times New Roman" pitchFamily="18" charset="0"/>
                <a:ea typeface="Times New Roman" panose="02020603050405020304" pitchFamily="18" charset="0"/>
                <a:cs typeface="Times New Roman" pitchFamily="18" charset="0"/>
              </a:rPr>
              <a:t>3.  Бар матур бакча,</a:t>
            </a:r>
            <a:endParaRPr lang="ru-RU" sz="1500" b="1" dirty="0">
              <a:solidFill>
                <a:srgbClr val="7030A0"/>
              </a:solidFill>
              <a:latin typeface="Times New Roman" panose="02020603050405020304" pitchFamily="18" charset="0"/>
              <a:ea typeface="Calibri" panose="020F0502020204030204" pitchFamily="34" charset="0"/>
              <a:cs typeface="Times New Roman" pitchFamily="18" charset="0"/>
            </a:endParaRPr>
          </a:p>
          <a:p>
            <a:pPr>
              <a:spcAft>
                <a:spcPts val="0"/>
              </a:spcAft>
            </a:pPr>
            <a:r>
              <a:rPr lang="tt-RU" sz="1500" b="1" dirty="0">
                <a:solidFill>
                  <a:srgbClr val="7030A0"/>
                </a:solidFill>
                <a:latin typeface="Times New Roman" pitchFamily="18" charset="0"/>
                <a:ea typeface="Times New Roman" panose="02020603050405020304" pitchFamily="18" charset="0"/>
                <a:cs typeface="Times New Roman" pitchFamily="18" charset="0"/>
              </a:rPr>
              <a:t>Анда кыяр үсә.</a:t>
            </a:r>
            <a:endParaRPr lang="ru-RU" sz="1500" b="1" dirty="0">
              <a:solidFill>
                <a:srgbClr val="7030A0"/>
              </a:solidFill>
              <a:latin typeface="Times New Roman" panose="02020603050405020304" pitchFamily="18" charset="0"/>
              <a:ea typeface="Calibri" panose="020F0502020204030204" pitchFamily="34" charset="0"/>
              <a:cs typeface="Times New Roman" pitchFamily="18" charset="0"/>
            </a:endParaRPr>
          </a:p>
          <a:p>
            <a:pPr>
              <a:spcAft>
                <a:spcPts val="0"/>
              </a:spcAft>
            </a:pPr>
            <a:r>
              <a:rPr lang="tt-RU" sz="1500" b="1" dirty="0">
                <a:solidFill>
                  <a:srgbClr val="7030A0"/>
                </a:solidFill>
                <a:latin typeface="Times New Roman" pitchFamily="18" charset="0"/>
                <a:ea typeface="Times New Roman" panose="02020603050405020304" pitchFamily="18" charset="0"/>
                <a:cs typeface="Times New Roman" pitchFamily="18" charset="0"/>
              </a:rPr>
              <a:t>Менә шундый кыяр зур,</a:t>
            </a:r>
            <a:endParaRPr lang="ru-RU" sz="1500" b="1" dirty="0">
              <a:solidFill>
                <a:srgbClr val="7030A0"/>
              </a:solidFill>
              <a:latin typeface="Times New Roman" panose="02020603050405020304" pitchFamily="18" charset="0"/>
              <a:ea typeface="Calibri" panose="020F0502020204030204" pitchFamily="34" charset="0"/>
              <a:cs typeface="Times New Roman" pitchFamily="18" charset="0"/>
            </a:endParaRPr>
          </a:p>
          <a:p>
            <a:pPr>
              <a:spcAft>
                <a:spcPts val="0"/>
              </a:spcAft>
            </a:pPr>
            <a:r>
              <a:rPr lang="tt-RU" sz="1500" b="1" dirty="0">
                <a:solidFill>
                  <a:srgbClr val="7030A0"/>
                </a:solidFill>
                <a:latin typeface="Times New Roman" pitchFamily="18" charset="0"/>
                <a:ea typeface="Times New Roman" panose="02020603050405020304" pitchFamily="18" charset="0"/>
                <a:cs typeface="Times New Roman" pitchFamily="18" charset="0"/>
              </a:rPr>
              <a:t>Менә шундый кечкенә.</a:t>
            </a:r>
          </a:p>
          <a:p>
            <a:pPr>
              <a:spcAft>
                <a:spcPts val="0"/>
              </a:spcAft>
            </a:pPr>
            <a:r>
              <a:rPr lang="tt-RU" sz="1500" b="1" i="1" dirty="0" smtClean="0">
                <a:solidFill>
                  <a:srgbClr val="7030A0"/>
                </a:solidFill>
                <a:latin typeface="Times New Roman" pitchFamily="18" charset="0"/>
                <a:ea typeface="Times New Roman" panose="02020603050405020304" pitchFamily="18" charset="0"/>
                <a:cs typeface="Times New Roman" pitchFamily="18" charset="0"/>
              </a:rPr>
              <a:t>     Кушымта</a:t>
            </a:r>
            <a:r>
              <a:rPr lang="tt-RU" sz="1500" b="1" i="1" dirty="0">
                <a:solidFill>
                  <a:srgbClr val="7030A0"/>
                </a:solidFill>
                <a:latin typeface="Times New Roman" pitchFamily="18" charset="0"/>
                <a:ea typeface="Times New Roman" panose="02020603050405020304" pitchFamily="18" charset="0"/>
                <a:cs typeface="Times New Roman" pitchFamily="18" charset="0"/>
              </a:rPr>
              <a:t>:</a:t>
            </a:r>
            <a:endParaRPr lang="ru-RU" sz="1500" b="1" dirty="0">
              <a:solidFill>
                <a:srgbClr val="7030A0"/>
              </a:solidFill>
              <a:latin typeface="Times New Roman" panose="02020603050405020304" pitchFamily="18" charset="0"/>
              <a:ea typeface="Calibri" panose="020F0502020204030204" pitchFamily="34" charset="0"/>
              <a:cs typeface="Times New Roman" pitchFamily="18" charset="0"/>
            </a:endParaRPr>
          </a:p>
          <a:p>
            <a:pPr>
              <a:spcAft>
                <a:spcPts val="0"/>
              </a:spcAft>
            </a:pPr>
            <a:r>
              <a:rPr lang="tt-RU" sz="1500" b="1" dirty="0">
                <a:solidFill>
                  <a:srgbClr val="7030A0"/>
                </a:solidFill>
                <a:latin typeface="Times New Roman" pitchFamily="18" charset="0"/>
                <a:ea typeface="Times New Roman" panose="02020603050405020304" pitchFamily="18" charset="0"/>
                <a:cs typeface="Times New Roman" pitchFamily="18" charset="0"/>
              </a:rPr>
              <a:t>Кыяр, кыяр, кил әле,</a:t>
            </a:r>
            <a:endParaRPr lang="ru-RU" sz="1500" b="1" dirty="0">
              <a:solidFill>
                <a:srgbClr val="7030A0"/>
              </a:solidFill>
              <a:latin typeface="Times New Roman" panose="02020603050405020304" pitchFamily="18" charset="0"/>
              <a:ea typeface="Calibri" panose="020F0502020204030204" pitchFamily="34" charset="0"/>
              <a:cs typeface="Times New Roman" pitchFamily="18" charset="0"/>
            </a:endParaRPr>
          </a:p>
          <a:p>
            <a:pPr>
              <a:spcAft>
                <a:spcPts val="0"/>
              </a:spcAft>
            </a:pPr>
            <a:r>
              <a:rPr lang="tt-RU" sz="1500" b="1" dirty="0">
                <a:solidFill>
                  <a:srgbClr val="7030A0"/>
                </a:solidFill>
                <a:latin typeface="Times New Roman" pitchFamily="18" charset="0"/>
                <a:ea typeface="Times New Roman" panose="02020603050405020304" pitchFamily="18" charset="0"/>
                <a:cs typeface="Times New Roman" pitchFamily="18" charset="0"/>
              </a:rPr>
              <a:t>Биеп-биеп кит әле.</a:t>
            </a:r>
            <a:endParaRPr lang="ru-RU" sz="1500" b="1" dirty="0">
              <a:solidFill>
                <a:srgbClr val="7030A0"/>
              </a:solidFill>
              <a:latin typeface="Times New Roman" panose="02020603050405020304" pitchFamily="18" charset="0"/>
              <a:ea typeface="Calibri" panose="020F0502020204030204" pitchFamily="34" charset="0"/>
              <a:cs typeface="Times New Roman" pitchFamily="18" charset="0"/>
            </a:endParaRPr>
          </a:p>
          <a:p>
            <a:pPr>
              <a:spcAft>
                <a:spcPts val="0"/>
              </a:spcAft>
            </a:pPr>
            <a:r>
              <a:rPr lang="tt-RU" sz="1500" b="1" dirty="0">
                <a:solidFill>
                  <a:srgbClr val="7030A0"/>
                </a:solidFill>
                <a:latin typeface="Times New Roman" pitchFamily="18" charset="0"/>
                <a:ea typeface="Times New Roman" panose="02020603050405020304" pitchFamily="18" charset="0"/>
                <a:cs typeface="Times New Roman" pitchFamily="18" charset="0"/>
              </a:rPr>
              <a:t>Әллә-лә, әллә-лә,</a:t>
            </a:r>
            <a:endParaRPr lang="ru-RU" sz="1500" b="1" dirty="0">
              <a:solidFill>
                <a:srgbClr val="7030A0"/>
              </a:solidFill>
              <a:latin typeface="Times New Roman" panose="02020603050405020304" pitchFamily="18" charset="0"/>
              <a:ea typeface="Calibri" panose="020F0502020204030204" pitchFamily="34" charset="0"/>
              <a:cs typeface="Times New Roman" pitchFamily="18" charset="0"/>
            </a:endParaRPr>
          </a:p>
          <a:p>
            <a:pPr>
              <a:spcAft>
                <a:spcPts val="0"/>
              </a:spcAft>
            </a:pPr>
            <a:r>
              <a:rPr lang="tt-RU" sz="1500" b="1" dirty="0">
                <a:solidFill>
                  <a:srgbClr val="7030A0"/>
                </a:solidFill>
                <a:latin typeface="Times New Roman" pitchFamily="18" charset="0"/>
                <a:ea typeface="Times New Roman" panose="02020603050405020304" pitchFamily="18" charset="0"/>
                <a:cs typeface="Times New Roman" pitchFamily="18" charset="0"/>
              </a:rPr>
              <a:t>Биеп-биеп кит әле.</a:t>
            </a:r>
            <a:endParaRPr lang="ru-RU" sz="1500" b="1" dirty="0">
              <a:solidFill>
                <a:srgbClr val="7030A0"/>
              </a:solidFill>
              <a:latin typeface="Times New Roman" panose="02020603050405020304" pitchFamily="18" charset="0"/>
              <a:ea typeface="Calibri" panose="020F0502020204030204" pitchFamily="34" charset="0"/>
              <a:cs typeface="Times New Roman" pitchFamily="18" charset="0"/>
            </a:endParaRPr>
          </a:p>
        </p:txBody>
      </p:sp>
      <p:sp>
        <p:nvSpPr>
          <p:cNvPr id="6" name="Прямоугольник 5"/>
          <p:cNvSpPr/>
          <p:nvPr/>
        </p:nvSpPr>
        <p:spPr>
          <a:xfrm>
            <a:off x="6300192" y="2923889"/>
            <a:ext cx="4572000" cy="1015663"/>
          </a:xfrm>
          <a:prstGeom prst="rect">
            <a:avLst/>
          </a:prstGeom>
        </p:spPr>
        <p:txBody>
          <a:bodyPr>
            <a:spAutoFit/>
          </a:bodyPr>
          <a:lstStyle/>
          <a:p>
            <a:pPr algn="just">
              <a:spcAft>
                <a:spcPts val="0"/>
              </a:spcAft>
            </a:pPr>
            <a:r>
              <a:rPr lang="tt-RU" sz="1500" b="1" dirty="0">
                <a:solidFill>
                  <a:srgbClr val="7030A0"/>
                </a:solidFill>
                <a:latin typeface="Times New Roman" pitchFamily="18" charset="0"/>
                <a:ea typeface="Times New Roman" panose="02020603050405020304" pitchFamily="18" charset="0"/>
                <a:cs typeface="Times New Roman" pitchFamily="18" charset="0"/>
              </a:rPr>
              <a:t>4.  Шофер, шофер, кил әле,   </a:t>
            </a:r>
            <a:r>
              <a:rPr lang="tt-RU" sz="1500" b="1" i="1" dirty="0">
                <a:solidFill>
                  <a:srgbClr val="7030A0"/>
                </a:solidFill>
                <a:latin typeface="Times New Roman" pitchFamily="18" charset="0"/>
                <a:ea typeface="Times New Roman" panose="02020603050405020304" pitchFamily="18" charset="0"/>
                <a:cs typeface="Times New Roman" pitchFamily="18" charset="0"/>
              </a:rPr>
              <a:t> </a:t>
            </a:r>
            <a:endParaRPr lang="ru-RU" sz="1500" b="1" dirty="0">
              <a:solidFill>
                <a:srgbClr val="7030A0"/>
              </a:solidFill>
              <a:latin typeface="Times New Roman" panose="02020603050405020304" pitchFamily="18" charset="0"/>
              <a:ea typeface="Calibri" panose="020F0502020204030204" pitchFamily="34" charset="0"/>
              <a:cs typeface="Times New Roman" pitchFamily="18" charset="0"/>
            </a:endParaRPr>
          </a:p>
          <a:p>
            <a:pPr>
              <a:spcAft>
                <a:spcPts val="0"/>
              </a:spcAft>
            </a:pPr>
            <a:r>
              <a:rPr lang="tt-RU" sz="1500" b="1" dirty="0">
                <a:solidFill>
                  <a:srgbClr val="7030A0"/>
                </a:solidFill>
                <a:latin typeface="Times New Roman" pitchFamily="18" charset="0"/>
                <a:ea typeface="Times New Roman" panose="02020603050405020304" pitchFamily="18" charset="0"/>
                <a:cs typeface="Times New Roman" pitchFamily="18" charset="0"/>
              </a:rPr>
              <a:t>Биеп, биеп кит әле.         </a:t>
            </a:r>
            <a:r>
              <a:rPr lang="tt-RU" sz="1500" b="1" i="1" dirty="0">
                <a:solidFill>
                  <a:srgbClr val="7030A0"/>
                </a:solidFill>
                <a:latin typeface="Times New Roman" pitchFamily="18" charset="0"/>
                <a:ea typeface="Times New Roman" panose="02020603050405020304" pitchFamily="18" charset="0"/>
                <a:cs typeface="Times New Roman" pitchFamily="18" charset="0"/>
              </a:rPr>
              <a:t> </a:t>
            </a:r>
            <a:endParaRPr lang="ru-RU" sz="1500" b="1" dirty="0">
              <a:solidFill>
                <a:srgbClr val="7030A0"/>
              </a:solidFill>
              <a:latin typeface="Times New Roman" panose="02020603050405020304" pitchFamily="18" charset="0"/>
              <a:ea typeface="Calibri" panose="020F0502020204030204" pitchFamily="34" charset="0"/>
              <a:cs typeface="Times New Roman" pitchFamily="18" charset="0"/>
            </a:endParaRPr>
          </a:p>
          <a:p>
            <a:pPr>
              <a:spcAft>
                <a:spcPts val="0"/>
              </a:spcAft>
            </a:pPr>
            <a:r>
              <a:rPr lang="tt-RU" sz="1500" b="1" dirty="0">
                <a:solidFill>
                  <a:srgbClr val="7030A0"/>
                </a:solidFill>
                <a:latin typeface="Times New Roman" pitchFamily="18" charset="0"/>
                <a:ea typeface="Times New Roman" panose="02020603050405020304" pitchFamily="18" charset="0"/>
                <a:cs typeface="Times New Roman" pitchFamily="18" charset="0"/>
              </a:rPr>
              <a:t>Әллә-лә, әллә-лә,               </a:t>
            </a:r>
            <a:endParaRPr lang="ru-RU" sz="1500" b="1" dirty="0">
              <a:solidFill>
                <a:srgbClr val="7030A0"/>
              </a:solidFill>
              <a:latin typeface="Times New Roman" panose="02020603050405020304" pitchFamily="18" charset="0"/>
              <a:ea typeface="Calibri" panose="020F0502020204030204" pitchFamily="34" charset="0"/>
              <a:cs typeface="Times New Roman" pitchFamily="18" charset="0"/>
            </a:endParaRPr>
          </a:p>
          <a:p>
            <a:pPr>
              <a:spcAft>
                <a:spcPts val="0"/>
              </a:spcAft>
            </a:pPr>
            <a:r>
              <a:rPr lang="tt-RU" sz="1500" b="1" dirty="0">
                <a:solidFill>
                  <a:srgbClr val="7030A0"/>
                </a:solidFill>
                <a:latin typeface="Times New Roman" pitchFamily="18" charset="0"/>
                <a:ea typeface="Times New Roman" panose="02020603050405020304" pitchFamily="18" charset="0"/>
                <a:cs typeface="Times New Roman" pitchFamily="18" charset="0"/>
              </a:rPr>
              <a:t>Биеп, биеп кит әле.</a:t>
            </a:r>
            <a:endParaRPr lang="ru-RU" sz="1500" b="1" dirty="0">
              <a:solidFill>
                <a:srgbClr val="7030A0"/>
              </a:solidFill>
              <a:latin typeface="Times New Roman" panose="02020603050405020304" pitchFamily="18" charset="0"/>
              <a:ea typeface="Calibri" panose="020F0502020204030204" pitchFamily="34" charset="0"/>
              <a:cs typeface="Times New Roman" pitchFamily="18" charset="0"/>
            </a:endParaRPr>
          </a:p>
        </p:txBody>
      </p:sp>
      <p:sp>
        <p:nvSpPr>
          <p:cNvPr id="7" name="Прямоугольник 6"/>
          <p:cNvSpPr/>
          <p:nvPr/>
        </p:nvSpPr>
        <p:spPr>
          <a:xfrm>
            <a:off x="3876491" y="40597"/>
            <a:ext cx="4450786" cy="584775"/>
          </a:xfrm>
          <a:prstGeom prst="rect">
            <a:avLst/>
          </a:prstGeom>
        </p:spPr>
        <p:txBody>
          <a:bodyPr wrap="square">
            <a:spAutoFit/>
          </a:bodyPr>
          <a:lstStyle/>
          <a:p>
            <a:r>
              <a:rPr lang="ru-RU" sz="3200" b="1" dirty="0">
                <a:solidFill>
                  <a:srgbClr val="FF0000"/>
                </a:solidFill>
                <a:latin typeface="Times New Roman" panose="02020603050405020304" pitchFamily="18" charset="0"/>
                <a:cs typeface="Times New Roman" panose="02020603050405020304" pitchFamily="18" charset="0"/>
              </a:rPr>
              <a:t>Бар </a:t>
            </a:r>
            <a:r>
              <a:rPr lang="ru-RU" sz="3200" b="1" dirty="0" err="1">
                <a:solidFill>
                  <a:srgbClr val="FF0000"/>
                </a:solidFill>
                <a:latin typeface="Times New Roman" panose="02020603050405020304" pitchFamily="18" charset="0"/>
                <a:cs typeface="Times New Roman" panose="02020603050405020304" pitchFamily="18" charset="0"/>
              </a:rPr>
              <a:t>матур</a:t>
            </a:r>
            <a:r>
              <a:rPr lang="ru-RU" sz="3200" b="1" dirty="0">
                <a:solidFill>
                  <a:srgbClr val="FF0000"/>
                </a:solidFill>
                <a:latin typeface="Times New Roman" panose="02020603050405020304" pitchFamily="18" charset="0"/>
                <a:cs typeface="Times New Roman" panose="02020603050405020304" pitchFamily="18" charset="0"/>
              </a:rPr>
              <a:t>  </a:t>
            </a:r>
            <a:r>
              <a:rPr lang="ru-RU" sz="3200" b="1" dirty="0" err="1">
                <a:solidFill>
                  <a:srgbClr val="FF0000"/>
                </a:solidFill>
                <a:latin typeface="Times New Roman" panose="02020603050405020304" pitchFamily="18" charset="0"/>
                <a:cs typeface="Times New Roman" panose="02020603050405020304" pitchFamily="18" charset="0"/>
              </a:rPr>
              <a:t>бакча</a:t>
            </a:r>
            <a:endParaRPr lang="ru-RU" sz="3200" b="1" dirty="0">
              <a:solidFill>
                <a:srgbClr val="FF0000"/>
              </a:solidFill>
              <a:latin typeface="Times New Roman" panose="02020603050405020304" pitchFamily="18" charset="0"/>
              <a:cs typeface="Times New Roman" panose="02020603050405020304" pitchFamily="18" charset="0"/>
            </a:endParaRPr>
          </a:p>
        </p:txBody>
      </p:sp>
      <p:pic>
        <p:nvPicPr>
          <p:cNvPr id="8" name="Picture 2" descr="C:\Users\Р\Desktop\7b5774b322a4e3e920d533f47cfed248.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89076" y="4722652"/>
            <a:ext cx="1291281" cy="128492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712917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4855" y="0"/>
            <a:ext cx="9228855" cy="6858000"/>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49850" y="908720"/>
            <a:ext cx="3888432" cy="3888432"/>
          </a:xfrm>
          <a:prstGeom prst="ellipse">
            <a:avLst/>
          </a:prstGeom>
          <a:ln w="63500" cap="rnd">
            <a:solidFill>
              <a:srgbClr val="00B0F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2" descr="C:\Users\Р\Desktop\7b5774b322a4e3e920d533f47cfed248.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062934" y="4653136"/>
            <a:ext cx="1291281" cy="128492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5" name="Прямоугольник 4"/>
          <p:cNvSpPr/>
          <p:nvPr/>
        </p:nvSpPr>
        <p:spPr>
          <a:xfrm>
            <a:off x="4388132" y="692696"/>
            <a:ext cx="4572000" cy="2939266"/>
          </a:xfrm>
          <a:prstGeom prst="rect">
            <a:avLst/>
          </a:prstGeom>
        </p:spPr>
        <p:txBody>
          <a:bodyPr>
            <a:spAutoFit/>
          </a:bodyPr>
          <a:lstStyle/>
          <a:p>
            <a:pPr>
              <a:spcAft>
                <a:spcPts val="0"/>
              </a:spcAft>
            </a:pPr>
            <a:r>
              <a:rPr lang="tt-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Карусель</a:t>
            </a:r>
            <a:endParaRPr lang="ru-RU"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endParaRPr lang="ru-RU"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Әллә-лә, әллә-лә, карусель әйләнә,</a:t>
            </a:r>
            <a:endParaRPr lang="ru-RU" sz="15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Матур курчак әйләнә,</a:t>
            </a:r>
            <a:endParaRPr lang="ru-RU" sz="15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Зур-зур аю әйләнә,</a:t>
            </a:r>
            <a:endParaRPr lang="ru-RU" sz="15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Кечкенә куян әйләнә.    </a:t>
            </a:r>
          </a:p>
          <a:p>
            <a:pPr>
              <a:spcAft>
                <a:spcPts val="0"/>
              </a:spcAft>
            </a:pPr>
            <a:endParaRPr lang="ru-RU" sz="15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Әллә-лә, әллә-лә, карусель әйләнә,</a:t>
            </a:r>
            <a:endParaRPr lang="ru-RU" sz="15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Матур курчак әйләнә,</a:t>
            </a:r>
            <a:endParaRPr lang="ru-RU" sz="15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Зур-зур аю әйләнә,</a:t>
            </a:r>
            <a:endParaRPr lang="ru-RU" sz="15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Кечкенә куян әйләнә.    </a:t>
            </a:r>
            <a:endParaRPr lang="ru-RU" sz="15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7620511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859" y="17009"/>
            <a:ext cx="9133141" cy="6840991"/>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23528" y="854439"/>
            <a:ext cx="3893861" cy="3893861"/>
          </a:xfrm>
          <a:prstGeom prst="ellipse">
            <a:avLst/>
          </a:prstGeom>
          <a:ln w="63500" cap="rnd">
            <a:solidFill>
              <a:srgbClr val="FFFF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2" descr="C:\Users\Р\Desktop\7b5774b322a4e3e920d533f47cfed248.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131840" y="4725144"/>
            <a:ext cx="1291281" cy="128492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5" name="Прямоугольник 4"/>
          <p:cNvSpPr/>
          <p:nvPr/>
        </p:nvSpPr>
        <p:spPr>
          <a:xfrm>
            <a:off x="4788024" y="669773"/>
            <a:ext cx="2973891" cy="584775"/>
          </a:xfrm>
          <a:prstGeom prst="rect">
            <a:avLst/>
          </a:prstGeom>
        </p:spPr>
        <p:txBody>
          <a:bodyPr wrap="none">
            <a:spAutoFit/>
          </a:bodyPr>
          <a:lstStyle/>
          <a:p>
            <a:r>
              <a:rPr lang="tt-RU"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Матур күлмәк </a:t>
            </a: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4530058" y="1628800"/>
            <a:ext cx="4572000" cy="1938992"/>
          </a:xfrm>
          <a:prstGeom prst="rect">
            <a:avLst/>
          </a:prstGeom>
        </p:spPr>
        <p:txBody>
          <a:bodyPr>
            <a:spAutoFit/>
          </a:bodyPr>
          <a:lstStyle/>
          <a:p>
            <a:pPr>
              <a:spcAft>
                <a:spcPts val="0"/>
              </a:spcAft>
            </a:pPr>
            <a:r>
              <a:rPr lang="tt-RU" sz="1500"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Минем </a:t>
            </a: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күлмәк матур,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Синең күлмәк матур.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Әйе шул, әйе шул,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Минем күлмәк матур</a:t>
            </a:r>
            <a:r>
              <a:rPr lang="tt-RU" sz="1500"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Минем чалбар матур,</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Синең чалбар матур.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Әйе шул, әйе шул,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Минем чалбар матур.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9362779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859" y="17009"/>
            <a:ext cx="9133141" cy="6840991"/>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82797" y="908720"/>
            <a:ext cx="3869177" cy="3869177"/>
          </a:xfrm>
          <a:prstGeom prst="ellipse">
            <a:avLst/>
          </a:prstGeom>
          <a:ln w="63500" cap="rnd">
            <a:solidFill>
              <a:srgbClr val="00B0F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2" descr="C:\Users\Р\Desktop\7b5774b322a4e3e920d533f47cfed248.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045803" y="4777897"/>
            <a:ext cx="1291281" cy="128492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5" name="Прямоугольник 4"/>
          <p:cNvSpPr/>
          <p:nvPr/>
        </p:nvSpPr>
        <p:spPr>
          <a:xfrm>
            <a:off x="4337084" y="116632"/>
            <a:ext cx="4518248" cy="4816703"/>
          </a:xfrm>
          <a:prstGeom prst="rect">
            <a:avLst/>
          </a:prstGeom>
        </p:spPr>
        <p:txBody>
          <a:bodyPr wrap="square">
            <a:spAutoFit/>
          </a:bodyPr>
          <a:lstStyle/>
          <a:p>
            <a:pPr>
              <a:spcAft>
                <a:spcPts val="0"/>
              </a:spcAft>
            </a:pPr>
            <a:r>
              <a:rPr lang="tt-RU"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Әйдәгез, биибез!</a:t>
            </a:r>
          </a:p>
          <a:p>
            <a:pPr>
              <a:spcAft>
                <a:spcPts val="0"/>
              </a:spcAft>
            </a:pPr>
            <a:endParaRPr lang="ru-RU"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lvl="0"/>
            <a:r>
              <a:rPr lang="tt-RU" sz="1500" b="1" dirty="0" smtClean="0">
                <a:solidFill>
                  <a:srgbClr val="7030A0"/>
                </a:solidFill>
                <a:latin typeface="Times New Roman" panose="02020603050405020304" pitchFamily="18" charset="0"/>
                <a:cs typeface="Times New Roman" panose="02020603050405020304" pitchFamily="18" charset="0"/>
              </a:rPr>
              <a:t>1.  </a:t>
            </a:r>
            <a:r>
              <a:rPr lang="tt-RU" sz="1500" b="1" dirty="0">
                <a:solidFill>
                  <a:srgbClr val="7030A0"/>
                </a:solidFill>
                <a:latin typeface="Times New Roman" panose="02020603050405020304" pitchFamily="18" charset="0"/>
                <a:cs typeface="Times New Roman" panose="02020603050405020304" pitchFamily="18" charset="0"/>
              </a:rPr>
              <a:t>Бар монда зур төлке.</a:t>
            </a:r>
            <a:endParaRPr lang="ru-RU" sz="1500" b="1" dirty="0">
              <a:solidFill>
                <a:srgbClr val="7030A0"/>
              </a:solidFill>
              <a:latin typeface="Times New Roman" panose="02020603050405020304" pitchFamily="18"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cs typeface="Times New Roman" panose="02020603050405020304" pitchFamily="18" charset="0"/>
              </a:rPr>
              <a:t>Зур төлке, матур төлке</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Төлке, төлке кил әле,</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Биеп-биеп кит әле!  (2 тапкыр)</a:t>
            </a:r>
          </a:p>
          <a:p>
            <a:pPr>
              <a:spcAft>
                <a:spcPts val="0"/>
              </a:spcAft>
            </a:pPr>
            <a:r>
              <a:rPr lang="tt-RU" sz="1500"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2.  </a:t>
            </a: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Бар монда зур аю,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Зур </a:t>
            </a: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аю, матур аю.</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Аю</a:t>
            </a: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аю кил әле,</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Биеп-биеп </a:t>
            </a: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кит әле!  (2 тапкыр)</a:t>
            </a:r>
          </a:p>
          <a:p>
            <a:pPr>
              <a:spcAft>
                <a:spcPts val="0"/>
              </a:spcAft>
            </a:pP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3.  </a:t>
            </a: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Бар кечкенә куян,</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Кечкенә, матур куян.</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Куян, куян кил әле,</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Биеп-биеп кит әле!  (2 тапкыр)</a:t>
            </a:r>
          </a:p>
          <a:p>
            <a:pPr>
              <a:spcAft>
                <a:spcPts val="0"/>
              </a:spcAft>
            </a:pPr>
            <a:r>
              <a:rPr lang="tt-RU" sz="1500"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4.  </a:t>
            </a: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Бар кечкенә керпе,</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Кечкенә</a:t>
            </a: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матур керпе.</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Керпе</a:t>
            </a: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керпе кил әле,</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Биеп-биеп </a:t>
            </a: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кит әле!  (2 тапкыр)</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40874622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859" y="17009"/>
            <a:ext cx="9133141" cy="6840991"/>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51520" y="908720"/>
            <a:ext cx="3888432" cy="3888432"/>
          </a:xfrm>
          <a:prstGeom prst="ellipse">
            <a:avLst/>
          </a:prstGeom>
          <a:ln w="63500" cap="rnd">
            <a:solidFill>
              <a:srgbClr val="FFFF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2" descr="C:\Users\Р\Desktop\7b5774b322a4e3e920d533f47cfed248.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970439" y="4797152"/>
            <a:ext cx="1291281" cy="128492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5" name="Прямоугольник 4"/>
          <p:cNvSpPr/>
          <p:nvPr/>
        </p:nvSpPr>
        <p:spPr>
          <a:xfrm>
            <a:off x="4716016" y="724054"/>
            <a:ext cx="2665538" cy="584775"/>
          </a:xfrm>
          <a:prstGeom prst="rect">
            <a:avLst/>
          </a:prstGeom>
        </p:spPr>
        <p:txBody>
          <a:bodyPr wrap="none">
            <a:spAutoFit/>
          </a:bodyPr>
          <a:lstStyle/>
          <a:p>
            <a:r>
              <a:rPr lang="tt-RU" sz="3200" b="1" dirty="0">
                <a:solidFill>
                  <a:srgbClr val="FF0000"/>
                </a:solidFill>
                <a:latin typeface="Times New Roman" panose="02020603050405020304" pitchFamily="18" charset="0"/>
                <a:cs typeface="Times New Roman" panose="02020603050405020304" pitchFamily="18" charset="0"/>
              </a:rPr>
              <a:t>Төсле туплар</a:t>
            </a: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4283968" y="1313845"/>
            <a:ext cx="4762950" cy="3554819"/>
          </a:xfrm>
          <a:prstGeom prst="rect">
            <a:avLst/>
          </a:prstGeom>
        </p:spPr>
        <p:txBody>
          <a:bodyPr wrap="square">
            <a:spAutoFit/>
          </a:bodyPr>
          <a:lstStyle/>
          <a:p>
            <a:pPr>
              <a:spcAft>
                <a:spcPts val="0"/>
              </a:spcAft>
            </a:pPr>
            <a:r>
              <a:rPr lang="tt-RU" sz="1500"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1. Туп</a:t>
            </a: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туп, кызыл туп,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Сикер, сикер, кызыл туп.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Бер, ике, өч, дүрт, биш, алты, җиде, сигез, тугыз, ун,</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Сикер, сикер кызыл туп.</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tt-RU" sz="1500" b="1" i="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2. Туп</a:t>
            </a: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туп, сары туп,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Сикер, сикер, сары туп.</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Бер, ике, өч, дүрт, биш, алты, җиде, сигез, тугыз, ун,</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Сикер, сикер сары туп.</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tt-RU" sz="1500" b="1" i="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3. Туп</a:t>
            </a: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туп, яшел туп,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Сикер, сикер, яшел туп.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Бер, ике, өч, дүрт, биш, алты, җиде, сигез, тугыз, ун,</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Сикер, сикер яшел туп.</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i="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5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5505061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859" y="17009"/>
            <a:ext cx="9133141" cy="6840991"/>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51520" y="908720"/>
            <a:ext cx="3813988" cy="3813988"/>
          </a:xfrm>
          <a:prstGeom prst="ellipse">
            <a:avLst/>
          </a:prstGeom>
          <a:ln w="63500" cap="rnd">
            <a:solidFill>
              <a:srgbClr val="0070C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2" descr="C:\Users\Р\Desktop\7b5774b322a4e3e920d533f47cfed248.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023054" y="4653136"/>
            <a:ext cx="1291281" cy="128492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5" name="Прямоугольник 4"/>
          <p:cNvSpPr/>
          <p:nvPr/>
        </p:nvSpPr>
        <p:spPr>
          <a:xfrm>
            <a:off x="4194340" y="230391"/>
            <a:ext cx="4572000" cy="4555093"/>
          </a:xfrm>
          <a:prstGeom prst="rect">
            <a:avLst/>
          </a:prstGeom>
        </p:spPr>
        <p:txBody>
          <a:bodyPr>
            <a:spAutoFit/>
          </a:bodyPr>
          <a:lstStyle/>
          <a:p>
            <a:pPr>
              <a:spcAft>
                <a:spcPts val="0"/>
              </a:spcAft>
            </a:pPr>
            <a:r>
              <a:rPr lang="tt-RU" sz="3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Минем өем</a:t>
            </a:r>
          </a:p>
          <a:p>
            <a:pPr>
              <a:spcAft>
                <a:spcPts val="0"/>
              </a:spcAft>
            </a:pPr>
            <a:r>
              <a:rPr lang="tt-RU" b="1" dirty="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Бу өй матур,</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Бу өй зур.</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Монда яши бабай,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Мин бабай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Монда яши әби.</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Мин әби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Монда яши әти,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Мин әти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Монда яши әни.</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Мин әни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Монда яши малай,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Мин малай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Монда яши кыз,</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Мин кыз</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Әйе шул, әйе шул,</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Бу өй матур,</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tt-RU" sz="1500"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Бу өй зур. </a:t>
            </a:r>
            <a:endParaRPr lang="ru-RU" sz="15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3604291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859" y="17009"/>
            <a:ext cx="9133141" cy="6840991"/>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pic>
        <p:nvPicPr>
          <p:cNvPr id="3" name="Рисунок 2"/>
          <p:cNvPicPr>
            <a:picLocks noChangeAspect="1"/>
          </p:cNvPicPr>
          <p:nvPr/>
        </p:nvPicPr>
        <p:blipFill rotWithShape="1">
          <a:blip r:embed="rId3"/>
          <a:srcRect l="15453" t="3005" r="15007" b="4275"/>
          <a:stretch/>
        </p:blipFill>
        <p:spPr>
          <a:xfrm>
            <a:off x="1979712" y="1700808"/>
            <a:ext cx="4464497" cy="4464496"/>
          </a:xfrm>
          <a:prstGeom prst="ellipse">
            <a:avLst/>
          </a:prstGeom>
          <a:ln>
            <a:noFill/>
          </a:ln>
          <a:effectLst>
            <a:softEdge rad="112500"/>
          </a:effectLst>
        </p:spPr>
      </p:pic>
      <p:sp>
        <p:nvSpPr>
          <p:cNvPr id="4" name="TextBox 3"/>
          <p:cNvSpPr txBox="1"/>
          <p:nvPr/>
        </p:nvSpPr>
        <p:spPr>
          <a:xfrm>
            <a:off x="2057149" y="548680"/>
            <a:ext cx="5040560" cy="1323439"/>
          </a:xfrm>
          <a:prstGeom prst="rect">
            <a:avLst/>
          </a:prstGeom>
          <a:noFill/>
        </p:spPr>
        <p:txBody>
          <a:bodyPr wrap="square" rtlCol="0">
            <a:spAutoFit/>
          </a:bodyPr>
          <a:lstStyle/>
          <a:p>
            <a:pPr algn="ctr"/>
            <a:r>
              <a:rPr lang="tt-RU" sz="4000" b="1" dirty="0" smtClean="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Әйдәгез, </a:t>
            </a:r>
          </a:p>
          <a:p>
            <a:pPr algn="ctr"/>
            <a:r>
              <a:rPr lang="tt-RU" sz="4000" b="1" dirty="0" smtClean="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бергә уйныйбыз!</a:t>
            </a:r>
            <a:endParaRPr lang="ru-RU"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9055364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228855" cy="6858000"/>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xmlns="" val="0"/>
              </a:ext>
            </a:extLst>
          </a:blip>
          <a:srcRect l="12201" r="12201"/>
          <a:stretch/>
        </p:blipFill>
        <p:spPr>
          <a:xfrm>
            <a:off x="1835696" y="0"/>
            <a:ext cx="6091099" cy="6042841"/>
          </a:xfrm>
          <a:prstGeom prst="ellipse">
            <a:avLst/>
          </a:prstGeom>
          <a:ln>
            <a:noFill/>
          </a:ln>
          <a:effectLst>
            <a:softEdge rad="112500"/>
          </a:effectLst>
        </p:spPr>
      </p:pic>
      <p:pic>
        <p:nvPicPr>
          <p:cNvPr id="6" name="Picture 2" descr="C:\Users\Р\Desktop\7b5774b322a4e3e920d533f47cfed248.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67562" y="3212976"/>
            <a:ext cx="1656184" cy="164802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726703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228855" cy="6858000"/>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3275856" y="1052736"/>
            <a:ext cx="3322128" cy="584775"/>
          </a:xfrm>
          <a:prstGeom prst="rect">
            <a:avLst/>
          </a:prstGeom>
        </p:spPr>
        <p:txBody>
          <a:bodyPr wrap="none">
            <a:spAutoFit/>
          </a:bodyPr>
          <a:lstStyle/>
          <a:p>
            <a:r>
              <a:rPr lang="ru-RU" sz="3200" b="1" dirty="0">
                <a:solidFill>
                  <a:srgbClr val="FF0000"/>
                </a:solidFill>
                <a:latin typeface="Times New Roman" panose="02020603050405020304" pitchFamily="18" charset="0"/>
                <a:cs typeface="Times New Roman" panose="02020603050405020304" pitchFamily="18" charset="0"/>
              </a:rPr>
              <a:t>СОДЕРЖАНИЕ:</a:t>
            </a:r>
            <a:endParaRPr lang="ru-RU" sz="3200" dirty="0">
              <a:solidFill>
                <a:srgbClr val="FF0000"/>
              </a:solidFill>
            </a:endParaRPr>
          </a:p>
        </p:txBody>
      </p:sp>
      <p:sp>
        <p:nvSpPr>
          <p:cNvPr id="4" name="Прямоугольник 3"/>
          <p:cNvSpPr/>
          <p:nvPr/>
        </p:nvSpPr>
        <p:spPr>
          <a:xfrm>
            <a:off x="2123728" y="1637511"/>
            <a:ext cx="5796136" cy="2308324"/>
          </a:xfrm>
          <a:prstGeom prst="rect">
            <a:avLst/>
          </a:prstGeom>
        </p:spPr>
        <p:txBody>
          <a:bodyPr wrap="square">
            <a:spAutoFit/>
          </a:bodyPr>
          <a:lstStyle/>
          <a:p>
            <a:pPr>
              <a:buFont typeface="Wingdings" panose="05000000000000000000" pitchFamily="2" charset="2"/>
              <a:buChar char="Ø"/>
            </a:pPr>
            <a:r>
              <a:rPr lang="tt-RU" altLang="ru-RU" sz="2400" b="1" dirty="0">
                <a:solidFill>
                  <a:schemeClr val="accent5">
                    <a:lumMod val="50000"/>
                  </a:schemeClr>
                </a:solidFill>
                <a:latin typeface="Times New Roman" panose="02020603050405020304" pitchFamily="18" charset="0"/>
                <a:cs typeface="Times New Roman" panose="02020603050405020304" pitchFamily="18" charset="0"/>
              </a:rPr>
              <a:t>Цель игры</a:t>
            </a:r>
          </a:p>
          <a:p>
            <a:pPr>
              <a:buFont typeface="Wingdings" panose="05000000000000000000" pitchFamily="2" charset="2"/>
              <a:buChar char="Ø"/>
            </a:pPr>
            <a:r>
              <a:rPr lang="tt-RU" altLang="ru-RU" sz="2400" b="1" dirty="0">
                <a:solidFill>
                  <a:schemeClr val="accent5">
                    <a:lumMod val="50000"/>
                  </a:schemeClr>
                </a:solidFill>
                <a:latin typeface="Times New Roman" panose="02020603050405020304" pitchFamily="18" charset="0"/>
                <a:cs typeface="Times New Roman" panose="02020603050405020304" pitchFamily="18" charset="0"/>
              </a:rPr>
              <a:t>Задачи игры</a:t>
            </a:r>
          </a:p>
          <a:p>
            <a:pPr>
              <a:buFont typeface="Wingdings" panose="05000000000000000000" pitchFamily="2" charset="2"/>
              <a:buChar char="Ø"/>
            </a:pPr>
            <a:r>
              <a:rPr lang="tt-RU" altLang="ru-RU" sz="2400" b="1" dirty="0" smtClean="0">
                <a:solidFill>
                  <a:schemeClr val="accent5">
                    <a:lumMod val="50000"/>
                  </a:schemeClr>
                </a:solidFill>
                <a:latin typeface="Times New Roman" panose="02020603050405020304" pitchFamily="18" charset="0"/>
                <a:cs typeface="Times New Roman" panose="02020603050405020304" pitchFamily="18" charset="0"/>
              </a:rPr>
              <a:t>Материал и оборудование</a:t>
            </a:r>
          </a:p>
          <a:p>
            <a:pPr>
              <a:buFont typeface="Wingdings" panose="05000000000000000000" pitchFamily="2" charset="2"/>
              <a:buChar char="Ø"/>
            </a:pPr>
            <a:r>
              <a:rPr lang="tt-RU" altLang="ru-RU" sz="2400" b="1" dirty="0" smtClean="0">
                <a:solidFill>
                  <a:schemeClr val="accent5">
                    <a:lumMod val="50000"/>
                  </a:schemeClr>
                </a:solidFill>
                <a:latin typeface="Times New Roman" panose="02020603050405020304" pitchFamily="18" charset="0"/>
                <a:cs typeface="Times New Roman" panose="02020603050405020304" pitchFamily="18" charset="0"/>
              </a:rPr>
              <a:t>Содержание игровой деятельности</a:t>
            </a:r>
          </a:p>
          <a:p>
            <a:pPr>
              <a:buFont typeface="Wingdings" panose="05000000000000000000" pitchFamily="2" charset="2"/>
              <a:buChar char="Ø"/>
            </a:pPr>
            <a:r>
              <a:rPr lang="tt-RU" altLang="ru-RU" sz="2400" b="1" dirty="0" smtClean="0">
                <a:solidFill>
                  <a:schemeClr val="accent5">
                    <a:lumMod val="50000"/>
                  </a:schemeClr>
                </a:solidFill>
                <a:latin typeface="Times New Roman" panose="02020603050405020304" pitchFamily="18" charset="0"/>
                <a:cs typeface="Times New Roman" panose="02020603050405020304" pitchFamily="18" charset="0"/>
              </a:rPr>
              <a:t>Методические рекомендации</a:t>
            </a:r>
          </a:p>
          <a:p>
            <a:pPr>
              <a:buFont typeface="Wingdings" panose="05000000000000000000" pitchFamily="2" charset="2"/>
              <a:buChar char="Ø"/>
            </a:pPr>
            <a:r>
              <a:rPr lang="tt-RU" altLang="ru-RU" sz="2400" b="1" dirty="0" smtClean="0">
                <a:solidFill>
                  <a:schemeClr val="accent5">
                    <a:lumMod val="50000"/>
                  </a:schemeClr>
                </a:solidFill>
                <a:latin typeface="Times New Roman" panose="02020603050405020304" pitchFamily="18" charset="0"/>
                <a:cs typeface="Times New Roman" panose="02020603050405020304" pitchFamily="18" charset="0"/>
              </a:rPr>
              <a:t>Музыкальный репертуар</a:t>
            </a:r>
            <a:endParaRPr lang="tt-RU" altLang="ru-RU" sz="2400" b="1" dirty="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160781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24733"/>
            <a:ext cx="9228855" cy="6858000"/>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1394374" y="980728"/>
            <a:ext cx="7848872" cy="3662541"/>
          </a:xfrm>
          <a:prstGeom prst="rect">
            <a:avLst/>
          </a:prstGeom>
        </p:spPr>
        <p:txBody>
          <a:bodyPr wrap="square">
            <a:spAutoFit/>
          </a:bodyPr>
          <a:lstStyle/>
          <a:p>
            <a:pPr algn="ctr"/>
            <a:r>
              <a:rPr lang="ru-RU" sz="2400" b="1" dirty="0" smtClean="0">
                <a:solidFill>
                  <a:srgbClr val="FF0000"/>
                </a:solidFill>
                <a:latin typeface="Times New Roman" pitchFamily="18" charset="0"/>
                <a:cs typeface="Times New Roman" pitchFamily="18" charset="0"/>
              </a:rPr>
              <a:t>Цель:   </a:t>
            </a:r>
            <a:r>
              <a:rPr lang="ru-RU" sz="2200" b="1" dirty="0" smtClean="0">
                <a:solidFill>
                  <a:srgbClr val="002060"/>
                </a:solidFill>
                <a:latin typeface="Times New Roman" pitchFamily="18" charset="0"/>
                <a:cs typeface="Times New Roman" pitchFamily="18" charset="0"/>
              </a:rPr>
              <a:t>повысить эффективность закрепления лексического  минимума в игровой деятельности по </a:t>
            </a:r>
            <a:r>
              <a:rPr lang="ru-RU" sz="2200" b="1" dirty="0">
                <a:solidFill>
                  <a:srgbClr val="002060"/>
                </a:solidFill>
                <a:latin typeface="Times New Roman" pitchFamily="18" charset="0"/>
                <a:cs typeface="Times New Roman" pitchFamily="18" charset="0"/>
              </a:rPr>
              <a:t>обучению детей </a:t>
            </a:r>
            <a:r>
              <a:rPr lang="ru-RU" sz="2200" b="1" dirty="0" smtClean="0">
                <a:solidFill>
                  <a:srgbClr val="002060"/>
                </a:solidFill>
                <a:latin typeface="Times New Roman" pitchFamily="18" charset="0"/>
                <a:cs typeface="Times New Roman" pitchFamily="18" charset="0"/>
              </a:rPr>
              <a:t>двум государственным  языкам РТ</a:t>
            </a:r>
          </a:p>
          <a:p>
            <a:pPr algn="ctr"/>
            <a:endParaRPr lang="tt-RU" sz="2200" b="1" dirty="0" smtClean="0">
              <a:solidFill>
                <a:srgbClr val="002060"/>
              </a:solidFill>
              <a:latin typeface="Times New Roman" pitchFamily="18" charset="0"/>
              <a:cs typeface="Times New Roman" pitchFamily="18" charset="0"/>
            </a:endParaRPr>
          </a:p>
          <a:p>
            <a:pPr algn="ctr"/>
            <a:endParaRPr lang="ru-RU" sz="2200" b="1" dirty="0">
              <a:solidFill>
                <a:srgbClr val="002060"/>
              </a:solidFill>
              <a:latin typeface="Times New Roman" pitchFamily="18" charset="0"/>
              <a:cs typeface="Times New Roman" pitchFamily="18" charset="0"/>
            </a:endParaRPr>
          </a:p>
          <a:p>
            <a:r>
              <a:rPr lang="ru-RU" sz="2200" b="1" dirty="0" smtClean="0">
                <a:solidFill>
                  <a:srgbClr val="FF0000"/>
                </a:solidFill>
                <a:latin typeface="Times New Roman" pitchFamily="18" charset="0"/>
                <a:cs typeface="Times New Roman" pitchFamily="18" charset="0"/>
              </a:rPr>
              <a:t>  </a:t>
            </a:r>
            <a:r>
              <a:rPr lang="ru-RU" sz="2200" b="1" dirty="0" err="1" smtClean="0">
                <a:solidFill>
                  <a:srgbClr val="FF0000"/>
                </a:solidFill>
                <a:latin typeface="Times New Roman" pitchFamily="18" charset="0"/>
                <a:cs typeface="Times New Roman" pitchFamily="18" charset="0"/>
              </a:rPr>
              <a:t>Максат</a:t>
            </a:r>
            <a:r>
              <a:rPr lang="ru-RU" sz="2200" b="1" dirty="0" smtClean="0">
                <a:solidFill>
                  <a:srgbClr val="FF0000"/>
                </a:solidFill>
                <a:latin typeface="Times New Roman" pitchFamily="18" charset="0"/>
                <a:cs typeface="Times New Roman" pitchFamily="18" charset="0"/>
              </a:rPr>
              <a:t>: </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балаларны</a:t>
            </a:r>
            <a:r>
              <a:rPr lang="ru-RU" sz="2200" b="1" dirty="0" smtClean="0">
                <a:solidFill>
                  <a:srgbClr val="002060"/>
                </a:solidFill>
                <a:latin typeface="Times New Roman" pitchFamily="18" charset="0"/>
                <a:cs typeface="Times New Roman" pitchFamily="18" charset="0"/>
              </a:rPr>
              <a:t> ТР </a:t>
            </a:r>
            <a:r>
              <a:rPr lang="ru-RU" sz="2200" b="1" dirty="0" err="1" smtClean="0">
                <a:solidFill>
                  <a:srgbClr val="002060"/>
                </a:solidFill>
                <a:latin typeface="Times New Roman" pitchFamily="18" charset="0"/>
                <a:cs typeface="Times New Roman" pitchFamily="18" charset="0"/>
              </a:rPr>
              <a:t>ике</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дәүләт</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телләренә</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өйрәтүдә</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һәм</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сөйләм</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телләрен</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үстерүдә</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уен</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эшчәнлегенең</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сыйфатын</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камилләштерү</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нәтиҗәлелеген</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үстерү</a:t>
            </a:r>
            <a:endParaRPr lang="ru-RU" sz="2200" b="1" dirty="0">
              <a:solidFill>
                <a:srgbClr val="002060"/>
              </a:solidFill>
              <a:latin typeface="Times New Roman" pitchFamily="18" charset="0"/>
              <a:cs typeface="Times New Roman" pitchFamily="18" charset="0"/>
            </a:endParaRPr>
          </a:p>
          <a:p>
            <a:endParaRPr lang="ru-RU" sz="2400" b="1" dirty="0" smtClean="0">
              <a:solidFill>
                <a:srgbClr val="FF0000"/>
              </a:solidFill>
              <a:latin typeface="Times New Roman" pitchFamily="18" charset="0"/>
              <a:cs typeface="Times New Roman" pitchFamily="18" charset="0"/>
            </a:endParaRPr>
          </a:p>
          <a:p>
            <a:pPr algn="ctr"/>
            <a:endParaRPr lang="ru-RU" sz="2400" b="1" dirty="0">
              <a:solidFill>
                <a:srgbClr val="532476"/>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5429328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24733"/>
            <a:ext cx="9228855" cy="6858000"/>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899592" y="332656"/>
            <a:ext cx="8064896" cy="4708981"/>
          </a:xfrm>
          <a:prstGeom prst="rect">
            <a:avLst/>
          </a:prstGeom>
        </p:spPr>
        <p:txBody>
          <a:bodyPr wrap="square">
            <a:spAutoFit/>
          </a:bodyPr>
          <a:lstStyle/>
          <a:p>
            <a:pPr fontAlgn="base">
              <a:spcAft>
                <a:spcPts val="0"/>
              </a:spcAft>
            </a:pPr>
            <a:r>
              <a:rPr lang="ru-RU" b="1" dirty="0" smtClean="0">
                <a:solidFill>
                  <a:srgbClr val="FF0000"/>
                </a:solidFill>
                <a:latin typeface="Times New Roman" panose="02020603050405020304" pitchFamily="18" charset="0"/>
                <a:cs typeface="Times New Roman" panose="02020603050405020304" pitchFamily="18" charset="0"/>
              </a:rPr>
              <a:t>                                  </a:t>
            </a:r>
            <a:r>
              <a:rPr lang="ru-RU" sz="2400" b="1" dirty="0" smtClean="0">
                <a:solidFill>
                  <a:srgbClr val="FF0000"/>
                </a:solidFill>
                <a:latin typeface="Times New Roman" panose="02020603050405020304" pitchFamily="18" charset="0"/>
                <a:cs typeface="Times New Roman" panose="02020603050405020304" pitchFamily="18" charset="0"/>
              </a:rPr>
              <a:t>Задачи:</a:t>
            </a:r>
            <a:endParaRPr lang="ru-RU" b="1" dirty="0">
              <a:solidFill>
                <a:srgbClr val="FF0000"/>
              </a:solidFill>
              <a:latin typeface="Times New Roman" panose="02020603050405020304" pitchFamily="18" charset="0"/>
              <a:cs typeface="Times New Roman" panose="02020603050405020304" pitchFamily="18" charset="0"/>
            </a:endParaRPr>
          </a:p>
          <a:p>
            <a:pPr marL="285750" indent="-285750" fontAlgn="base">
              <a:spcAft>
                <a:spcPts val="0"/>
              </a:spcAft>
              <a:buFont typeface="Wingdings" panose="05000000000000000000" pitchFamily="2" charset="2"/>
              <a:buChar char="Ø"/>
            </a:pPr>
            <a:r>
              <a:rPr lang="ru-RU" b="1" dirty="0" smtClean="0">
                <a:solidFill>
                  <a:srgbClr val="002060"/>
                </a:solidFill>
                <a:latin typeface="Times New Roman" panose="02020603050405020304" pitchFamily="18" charset="0"/>
                <a:cs typeface="Times New Roman" panose="02020603050405020304" pitchFamily="18" charset="0"/>
              </a:rPr>
              <a:t>способствовать </a:t>
            </a:r>
            <a:r>
              <a:rPr lang="ru-RU" b="1" dirty="0">
                <a:solidFill>
                  <a:srgbClr val="002060"/>
                </a:solidFill>
                <a:latin typeface="Times New Roman" panose="02020603050405020304" pitchFamily="18" charset="0"/>
                <a:cs typeface="Times New Roman" panose="02020603050405020304" pitchFamily="18" charset="0"/>
              </a:rPr>
              <a:t>закреплению и активизации в речи детей лексического минимума по темам: «Семья», «Игрушки», «Овощи», «Одежда», «Дикие животные», «Счет», «Цвета» в игровой </a:t>
            </a:r>
            <a:r>
              <a:rPr lang="ru-RU" b="1" dirty="0" smtClean="0">
                <a:solidFill>
                  <a:srgbClr val="002060"/>
                </a:solidFill>
                <a:latin typeface="Times New Roman" panose="02020603050405020304" pitchFamily="18" charset="0"/>
                <a:cs typeface="Times New Roman" panose="02020603050405020304" pitchFamily="18" charset="0"/>
              </a:rPr>
              <a:t>форме</a:t>
            </a:r>
          </a:p>
          <a:p>
            <a:pPr marL="285750" indent="-285750" fontAlgn="base">
              <a:spcAft>
                <a:spcPts val="0"/>
              </a:spcAft>
              <a:buFont typeface="Wingdings" panose="05000000000000000000" pitchFamily="2" charset="2"/>
              <a:buChar char="Ø"/>
            </a:pPr>
            <a:r>
              <a:rPr lang="ru-RU" b="1" dirty="0" smtClean="0">
                <a:solidFill>
                  <a:srgbClr val="002060"/>
                </a:solidFill>
                <a:latin typeface="Times New Roman" panose="02020603050405020304" pitchFamily="18" charset="0"/>
                <a:cs typeface="Times New Roman" panose="02020603050405020304" pitchFamily="18" charset="0"/>
              </a:rPr>
              <a:t>формировать умение определять </a:t>
            </a:r>
            <a:r>
              <a:rPr lang="ru-RU" b="1" dirty="0">
                <a:solidFill>
                  <a:srgbClr val="002060"/>
                </a:solidFill>
                <a:latin typeface="Times New Roman" panose="02020603050405020304" pitchFamily="18" charset="0"/>
                <a:cs typeface="Times New Roman" panose="02020603050405020304" pitchFamily="18" charset="0"/>
              </a:rPr>
              <a:t>и исполнять знакомые песни, соответствующие цвету кубика и изображению на </a:t>
            </a:r>
            <a:r>
              <a:rPr lang="ru-RU" b="1" dirty="0" smtClean="0">
                <a:solidFill>
                  <a:srgbClr val="002060"/>
                </a:solidFill>
                <a:latin typeface="Times New Roman" panose="02020603050405020304" pitchFamily="18" charset="0"/>
                <a:cs typeface="Times New Roman" panose="02020603050405020304" pitchFamily="18" charset="0"/>
              </a:rPr>
              <a:t>диске</a:t>
            </a:r>
          </a:p>
          <a:p>
            <a:pPr marL="285750" indent="-285750" fontAlgn="base">
              <a:spcAft>
                <a:spcPts val="0"/>
              </a:spcAft>
              <a:buFont typeface="Wingdings" panose="05000000000000000000" pitchFamily="2" charset="2"/>
              <a:buChar char="Ø"/>
            </a:pPr>
            <a:r>
              <a:rPr lang="ru-RU" b="1" dirty="0" smtClean="0">
                <a:solidFill>
                  <a:srgbClr val="002060"/>
                </a:solidFill>
                <a:latin typeface="Times New Roman" panose="02020603050405020304" pitchFamily="18" charset="0"/>
                <a:cs typeface="Times New Roman" panose="02020603050405020304" pitchFamily="18" charset="0"/>
              </a:rPr>
              <a:t> </a:t>
            </a:r>
            <a:r>
              <a:rPr lang="ru-RU" b="1" dirty="0">
                <a:solidFill>
                  <a:srgbClr val="002060"/>
                </a:solidFill>
                <a:latin typeface="Times New Roman" panose="02020603050405020304" pitchFamily="18" charset="0"/>
                <a:cs typeface="Times New Roman" panose="02020603050405020304" pitchFamily="18" charset="0"/>
              </a:rPr>
              <a:t>поддерживать  интерес к изучению татарского </a:t>
            </a:r>
            <a:r>
              <a:rPr lang="ru-RU" b="1" dirty="0" smtClean="0">
                <a:solidFill>
                  <a:srgbClr val="002060"/>
                </a:solidFill>
                <a:latin typeface="Times New Roman" panose="02020603050405020304" pitchFamily="18" charset="0"/>
                <a:cs typeface="Times New Roman" panose="02020603050405020304" pitchFamily="18" charset="0"/>
              </a:rPr>
              <a:t>языка</a:t>
            </a:r>
          </a:p>
          <a:p>
            <a:pPr fontAlgn="base">
              <a:spcAft>
                <a:spcPts val="0"/>
              </a:spcAft>
            </a:pPr>
            <a:endParaRPr lang="ru-RU" b="1" dirty="0">
              <a:solidFill>
                <a:srgbClr val="002060"/>
              </a:solidFill>
              <a:latin typeface="Times New Roman" panose="02020603050405020304" pitchFamily="18" charset="0"/>
              <a:cs typeface="Times New Roman" panose="02020603050405020304" pitchFamily="18" charset="0"/>
            </a:endParaRPr>
          </a:p>
          <a:p>
            <a:pPr fontAlgn="base">
              <a:spcAft>
                <a:spcPts val="0"/>
              </a:spcAft>
            </a:pPr>
            <a:r>
              <a:rPr lang="tt-RU" sz="2400" b="1" dirty="0" smtClean="0">
                <a:solidFill>
                  <a:srgbClr val="FF0000"/>
                </a:solidFill>
                <a:latin typeface="Times New Roman" panose="02020603050405020304" pitchFamily="18" charset="0"/>
                <a:cs typeface="Times New Roman" panose="02020603050405020304" pitchFamily="18" charset="0"/>
              </a:rPr>
              <a:t>                   Бурычлар</a:t>
            </a:r>
            <a:r>
              <a:rPr lang="ru-RU" sz="2400" b="1" dirty="0" smtClean="0">
                <a:solidFill>
                  <a:srgbClr val="FF0000"/>
                </a:solidFill>
                <a:latin typeface="Times New Roman" panose="02020603050405020304" pitchFamily="18" charset="0"/>
                <a:cs typeface="Times New Roman" panose="02020603050405020304" pitchFamily="18" charset="0"/>
              </a:rPr>
              <a:t>: </a:t>
            </a:r>
          </a:p>
          <a:p>
            <a:pPr marL="285750" indent="-285750" fontAlgn="base">
              <a:spcAft>
                <a:spcPts val="0"/>
              </a:spcAft>
              <a:buFont typeface="Wingdings" panose="05000000000000000000" pitchFamily="2" charset="2"/>
              <a:buChar char="Ø"/>
            </a:pPr>
            <a:r>
              <a:rPr lang="ru-RU" b="1" dirty="0" err="1" smtClean="0">
                <a:solidFill>
                  <a:srgbClr val="002060"/>
                </a:solidFill>
                <a:latin typeface="Times New Roman" panose="02020603050405020304" pitchFamily="18" charset="0"/>
                <a:cs typeface="Times New Roman" panose="02020603050405020304" pitchFamily="18" charset="0"/>
              </a:rPr>
              <a:t>уен</a:t>
            </a:r>
            <a:r>
              <a:rPr lang="ru-RU" b="1" dirty="0" smtClean="0">
                <a:solidFill>
                  <a:srgbClr val="002060"/>
                </a:solidFill>
                <a:latin typeface="Times New Roman" panose="02020603050405020304" pitchFamily="18" charset="0"/>
                <a:cs typeface="Times New Roman" panose="02020603050405020304" pitchFamily="18" charset="0"/>
              </a:rPr>
              <a:t> </a:t>
            </a:r>
            <a:r>
              <a:rPr lang="ru-RU" b="1" dirty="0" err="1" smtClean="0">
                <a:solidFill>
                  <a:srgbClr val="002060"/>
                </a:solidFill>
                <a:latin typeface="Times New Roman" panose="02020603050405020304" pitchFamily="18" charset="0"/>
              </a:rPr>
              <a:t>эшчәнлеге</a:t>
            </a:r>
            <a:r>
              <a:rPr lang="ru-RU" b="1" dirty="0" smtClean="0">
                <a:solidFill>
                  <a:srgbClr val="002060"/>
                </a:solidFill>
                <a:latin typeface="Times New Roman" panose="02020603050405020304" pitchFamily="18" charset="0"/>
              </a:rPr>
              <a:t> </a:t>
            </a:r>
            <a:r>
              <a:rPr lang="ru-RU" b="1" dirty="0" err="1" smtClean="0">
                <a:solidFill>
                  <a:srgbClr val="002060"/>
                </a:solidFill>
                <a:latin typeface="Times New Roman" panose="02020603050405020304" pitchFamily="18" charset="0"/>
              </a:rPr>
              <a:t>ярдәмендә</a:t>
            </a:r>
            <a:r>
              <a:rPr lang="ru-RU" b="1" dirty="0" smtClean="0">
                <a:solidFill>
                  <a:srgbClr val="002060"/>
                </a:solidFill>
                <a:latin typeface="Times New Roman" panose="02020603050405020304" pitchFamily="18" charset="0"/>
              </a:rPr>
              <a:t> </a:t>
            </a:r>
            <a:r>
              <a:rPr lang="ru-RU" b="1" dirty="0" err="1">
                <a:solidFill>
                  <a:srgbClr val="002060"/>
                </a:solidFill>
                <a:latin typeface="Times New Roman" panose="02020603050405020304" pitchFamily="18" charset="0"/>
              </a:rPr>
              <a:t>балаларның</a:t>
            </a:r>
            <a:r>
              <a:rPr lang="ru-RU" b="1" dirty="0">
                <a:solidFill>
                  <a:srgbClr val="002060"/>
                </a:solidFill>
                <a:latin typeface="Times New Roman" panose="02020603050405020304" pitchFamily="18" charset="0"/>
              </a:rPr>
              <a:t> татар </a:t>
            </a:r>
            <a:r>
              <a:rPr lang="ru-RU" b="1" dirty="0" err="1">
                <a:solidFill>
                  <a:srgbClr val="002060"/>
                </a:solidFill>
                <a:latin typeface="Times New Roman" panose="02020603050405020304" pitchFamily="18" charset="0"/>
              </a:rPr>
              <a:t>телен</a:t>
            </a:r>
            <a:r>
              <a:rPr lang="ru-RU" b="1" dirty="0">
                <a:solidFill>
                  <a:srgbClr val="002060"/>
                </a:solidFill>
                <a:latin typeface="Times New Roman" panose="02020603050405020304" pitchFamily="18" charset="0"/>
              </a:rPr>
              <a:t> </a:t>
            </a:r>
            <a:r>
              <a:rPr lang="ru-RU" b="1" dirty="0" err="1">
                <a:solidFill>
                  <a:srgbClr val="002060"/>
                </a:solidFill>
                <a:latin typeface="Times New Roman" panose="02020603050405020304" pitchFamily="18" charset="0"/>
              </a:rPr>
              <a:t>өйрәнү</a:t>
            </a:r>
            <a:r>
              <a:rPr lang="ru-RU" b="1" dirty="0">
                <a:solidFill>
                  <a:srgbClr val="002060"/>
                </a:solidFill>
                <a:latin typeface="Times New Roman" panose="02020603050405020304" pitchFamily="18" charset="0"/>
              </a:rPr>
              <a:t> </a:t>
            </a:r>
            <a:r>
              <a:rPr lang="ru-RU" b="1" dirty="0" err="1" smtClean="0">
                <a:solidFill>
                  <a:srgbClr val="002060"/>
                </a:solidFill>
                <a:latin typeface="Times New Roman" panose="02020603050405020304" pitchFamily="18" charset="0"/>
              </a:rPr>
              <a:t>лексикасын</a:t>
            </a:r>
            <a:r>
              <a:rPr lang="ru-RU" b="1" dirty="0" smtClean="0">
                <a:solidFill>
                  <a:srgbClr val="002060"/>
                </a:solidFill>
                <a:latin typeface="Times New Roman" panose="02020603050405020304" pitchFamily="18" charset="0"/>
              </a:rPr>
              <a:t> «</a:t>
            </a:r>
            <a:r>
              <a:rPr lang="ru-RU" b="1" dirty="0" err="1" smtClean="0">
                <a:solidFill>
                  <a:srgbClr val="002060"/>
                </a:solidFill>
                <a:latin typeface="Times New Roman" panose="02020603050405020304" pitchFamily="18" charset="0"/>
              </a:rPr>
              <a:t>Гаилә</a:t>
            </a:r>
            <a:r>
              <a:rPr lang="ru-RU" b="1" dirty="0" smtClean="0">
                <a:solidFill>
                  <a:srgbClr val="002060"/>
                </a:solidFill>
                <a:latin typeface="Times New Roman" panose="02020603050405020304" pitchFamily="18" charset="0"/>
              </a:rPr>
              <a:t>», «</a:t>
            </a:r>
            <a:r>
              <a:rPr lang="ru-RU" b="1" dirty="0" err="1" smtClean="0">
                <a:solidFill>
                  <a:srgbClr val="002060"/>
                </a:solidFill>
                <a:latin typeface="Times New Roman" panose="02020603050405020304" pitchFamily="18" charset="0"/>
              </a:rPr>
              <a:t>Уенчыклар</a:t>
            </a:r>
            <a:r>
              <a:rPr lang="ru-RU" b="1" dirty="0" smtClean="0">
                <a:solidFill>
                  <a:srgbClr val="002060"/>
                </a:solidFill>
                <a:latin typeface="Times New Roman" panose="02020603050405020304" pitchFamily="18" charset="0"/>
              </a:rPr>
              <a:t>», «</a:t>
            </a:r>
            <a:r>
              <a:rPr lang="ru-RU" b="1" dirty="0" err="1" smtClean="0">
                <a:solidFill>
                  <a:srgbClr val="002060"/>
                </a:solidFill>
                <a:latin typeface="Times New Roman" panose="02020603050405020304" pitchFamily="18" charset="0"/>
              </a:rPr>
              <a:t>Яшелчәләр</a:t>
            </a:r>
            <a:r>
              <a:rPr lang="ru-RU" b="1" dirty="0" smtClean="0">
                <a:solidFill>
                  <a:srgbClr val="002060"/>
                </a:solidFill>
                <a:latin typeface="Times New Roman" panose="02020603050405020304" pitchFamily="18" charset="0"/>
              </a:rPr>
              <a:t>», «</a:t>
            </a:r>
            <a:r>
              <a:rPr lang="ru-RU" b="1" dirty="0" err="1" smtClean="0">
                <a:solidFill>
                  <a:srgbClr val="002060"/>
                </a:solidFill>
                <a:latin typeface="Times New Roman" panose="02020603050405020304" pitchFamily="18" charset="0"/>
              </a:rPr>
              <a:t>Киемнәр</a:t>
            </a:r>
            <a:r>
              <a:rPr lang="ru-RU" b="1" dirty="0" smtClean="0">
                <a:solidFill>
                  <a:srgbClr val="002060"/>
                </a:solidFill>
                <a:latin typeface="Times New Roman" panose="02020603050405020304" pitchFamily="18" charset="0"/>
              </a:rPr>
              <a:t>», «</a:t>
            </a:r>
            <a:r>
              <a:rPr lang="ru-RU" b="1" dirty="0" err="1" smtClean="0">
                <a:solidFill>
                  <a:srgbClr val="002060"/>
                </a:solidFill>
                <a:latin typeface="Times New Roman" panose="02020603050405020304" pitchFamily="18" charset="0"/>
              </a:rPr>
              <a:t>Кыргый</a:t>
            </a:r>
            <a:r>
              <a:rPr lang="ru-RU" b="1" dirty="0" smtClean="0">
                <a:solidFill>
                  <a:srgbClr val="002060"/>
                </a:solidFill>
                <a:latin typeface="Times New Roman" panose="02020603050405020304" pitchFamily="18" charset="0"/>
              </a:rPr>
              <a:t> </a:t>
            </a:r>
            <a:r>
              <a:rPr lang="ru-RU" b="1" dirty="0" err="1" smtClean="0">
                <a:solidFill>
                  <a:srgbClr val="002060"/>
                </a:solidFill>
                <a:latin typeface="Times New Roman" panose="02020603050405020304" pitchFamily="18" charset="0"/>
              </a:rPr>
              <a:t>хайваннар</a:t>
            </a:r>
            <a:r>
              <a:rPr lang="ru-RU" b="1" dirty="0" smtClean="0">
                <a:solidFill>
                  <a:srgbClr val="002060"/>
                </a:solidFill>
                <a:latin typeface="Times New Roman" panose="02020603050405020304" pitchFamily="18" charset="0"/>
              </a:rPr>
              <a:t>», «</a:t>
            </a:r>
            <a:r>
              <a:rPr lang="ru-RU" b="1" dirty="0" err="1" smtClean="0">
                <a:solidFill>
                  <a:srgbClr val="002060"/>
                </a:solidFill>
                <a:latin typeface="Times New Roman" panose="02020603050405020304" pitchFamily="18" charset="0"/>
              </a:rPr>
              <a:t>Төсләр</a:t>
            </a:r>
            <a:r>
              <a:rPr lang="ru-RU" b="1" dirty="0" smtClean="0">
                <a:solidFill>
                  <a:srgbClr val="002060"/>
                </a:solidFill>
                <a:latin typeface="Times New Roman" panose="02020603050405020304" pitchFamily="18" charset="0"/>
              </a:rPr>
              <a:t>», «</a:t>
            </a:r>
            <a:r>
              <a:rPr lang="ru-RU" b="1" dirty="0" err="1" smtClean="0">
                <a:solidFill>
                  <a:srgbClr val="002060"/>
                </a:solidFill>
                <a:latin typeface="Times New Roman" panose="02020603050405020304" pitchFamily="18" charset="0"/>
              </a:rPr>
              <a:t>Саннар</a:t>
            </a:r>
            <a:r>
              <a:rPr lang="ru-RU" b="1" dirty="0" smtClean="0">
                <a:solidFill>
                  <a:srgbClr val="002060"/>
                </a:solidFill>
                <a:latin typeface="Times New Roman" panose="02020603050405020304" pitchFamily="18" charset="0"/>
              </a:rPr>
              <a:t>» </a:t>
            </a:r>
            <a:r>
              <a:rPr lang="ru-RU" b="1" dirty="0" err="1" smtClean="0">
                <a:solidFill>
                  <a:srgbClr val="002060"/>
                </a:solidFill>
                <a:latin typeface="Times New Roman" panose="02020603050405020304" pitchFamily="18" charset="0"/>
              </a:rPr>
              <a:t>темалары</a:t>
            </a:r>
            <a:r>
              <a:rPr lang="ru-RU" b="1" dirty="0" smtClean="0">
                <a:solidFill>
                  <a:srgbClr val="002060"/>
                </a:solidFill>
                <a:latin typeface="Times New Roman" panose="02020603050405020304" pitchFamily="18" charset="0"/>
              </a:rPr>
              <a:t> </a:t>
            </a:r>
            <a:r>
              <a:rPr lang="ru-RU" b="1" dirty="0" err="1" smtClean="0">
                <a:solidFill>
                  <a:srgbClr val="002060"/>
                </a:solidFill>
                <a:latin typeface="Times New Roman" panose="02020603050405020304" pitchFamily="18" charset="0"/>
              </a:rPr>
              <a:t>аша</a:t>
            </a:r>
            <a:r>
              <a:rPr lang="ru-RU" b="1" dirty="0" smtClean="0">
                <a:solidFill>
                  <a:srgbClr val="002060"/>
                </a:solidFill>
                <a:latin typeface="Times New Roman" panose="02020603050405020304" pitchFamily="18" charset="0"/>
              </a:rPr>
              <a:t> </a:t>
            </a:r>
            <a:r>
              <a:rPr lang="ru-RU" b="1" dirty="0" err="1" smtClean="0">
                <a:solidFill>
                  <a:srgbClr val="002060"/>
                </a:solidFill>
                <a:latin typeface="Times New Roman" panose="02020603050405020304" pitchFamily="18" charset="0"/>
              </a:rPr>
              <a:t>ныгыту</a:t>
            </a:r>
            <a:endParaRPr lang="ru-RU" b="1" dirty="0" smtClean="0">
              <a:solidFill>
                <a:srgbClr val="002060"/>
              </a:solidFill>
              <a:latin typeface="Times New Roman" panose="02020603050405020304" pitchFamily="18" charset="0"/>
            </a:endParaRPr>
          </a:p>
          <a:p>
            <a:pPr marL="285750" indent="-285750" fontAlgn="base">
              <a:spcAft>
                <a:spcPts val="0"/>
              </a:spcAft>
              <a:buFont typeface="Wingdings" panose="05000000000000000000" pitchFamily="2" charset="2"/>
              <a:buChar char="Ø"/>
            </a:pPr>
            <a:r>
              <a:rPr lang="tt-RU" b="1" dirty="0" smtClean="0">
                <a:solidFill>
                  <a:srgbClr val="002060"/>
                </a:solidFill>
                <a:latin typeface="Times New Roman" panose="02020603050405020304" pitchFamily="18" charset="0"/>
              </a:rPr>
              <a:t>өйрәнгән җырларны шакмакның төсе һәм дисклардагы рәсемнәр аша танып белү һәм җырлау күнекмәләрен үстерү,</a:t>
            </a:r>
            <a:r>
              <a:rPr lang="ru-RU" b="1" dirty="0" smtClean="0">
                <a:solidFill>
                  <a:srgbClr val="002060"/>
                </a:solidFill>
                <a:latin typeface="Times New Roman" panose="02020603050405020304" pitchFamily="18" charset="0"/>
              </a:rPr>
              <a:t> </a:t>
            </a:r>
            <a:r>
              <a:rPr lang="tt-RU" b="1" dirty="0" smtClean="0">
                <a:solidFill>
                  <a:srgbClr val="002060"/>
                </a:solidFill>
                <a:latin typeface="Times New Roman" panose="02020603050405020304" pitchFamily="18" charset="0"/>
              </a:rPr>
              <a:t>җавап </a:t>
            </a:r>
            <a:r>
              <a:rPr lang="tt-RU" b="1" dirty="0">
                <a:solidFill>
                  <a:srgbClr val="002060"/>
                </a:solidFill>
                <a:latin typeface="Times New Roman" panose="02020603050405020304" pitchFamily="18" charset="0"/>
              </a:rPr>
              <a:t>бирә белүне</a:t>
            </a:r>
            <a:r>
              <a:rPr lang="ru-RU" b="1" dirty="0">
                <a:solidFill>
                  <a:srgbClr val="002060"/>
                </a:solidFill>
                <a:latin typeface="Times New Roman" panose="02020603050405020304" pitchFamily="18" charset="0"/>
              </a:rPr>
              <a:t> </a:t>
            </a:r>
            <a:r>
              <a:rPr lang="ru-RU" b="1" dirty="0" err="1" smtClean="0">
                <a:solidFill>
                  <a:srgbClr val="002060"/>
                </a:solidFill>
                <a:latin typeface="Times New Roman" panose="02020603050405020304" pitchFamily="18" charset="0"/>
              </a:rPr>
              <a:t>камилләштерү</a:t>
            </a:r>
            <a:endParaRPr lang="ru-RU" b="1" dirty="0" smtClean="0">
              <a:solidFill>
                <a:srgbClr val="002060"/>
              </a:solidFill>
              <a:latin typeface="Times New Roman" panose="02020603050405020304" pitchFamily="18" charset="0"/>
            </a:endParaRPr>
          </a:p>
          <a:p>
            <a:pPr marL="285750" indent="-285750" fontAlgn="base">
              <a:spcAft>
                <a:spcPts val="0"/>
              </a:spcAft>
              <a:buFont typeface="Wingdings" panose="05000000000000000000" pitchFamily="2" charset="2"/>
              <a:buChar char="Ø"/>
            </a:pPr>
            <a:r>
              <a:rPr lang="ru-RU" b="1" dirty="0" smtClean="0">
                <a:solidFill>
                  <a:srgbClr val="002060"/>
                </a:solidFill>
                <a:latin typeface="Times New Roman" panose="02020603050405020304" pitchFamily="18" charset="0"/>
              </a:rPr>
              <a:t>татар </a:t>
            </a:r>
            <a:r>
              <a:rPr lang="ru-RU" b="1" dirty="0" err="1">
                <a:solidFill>
                  <a:srgbClr val="002060"/>
                </a:solidFill>
                <a:latin typeface="Times New Roman" panose="02020603050405020304" pitchFamily="18" charset="0"/>
              </a:rPr>
              <a:t>телен</a:t>
            </a:r>
            <a:r>
              <a:rPr lang="ru-RU" b="1" dirty="0">
                <a:solidFill>
                  <a:srgbClr val="002060"/>
                </a:solidFill>
                <a:latin typeface="Times New Roman" panose="02020603050405020304" pitchFamily="18" charset="0"/>
              </a:rPr>
              <a:t> </a:t>
            </a:r>
            <a:r>
              <a:rPr lang="ru-RU" b="1" dirty="0" err="1">
                <a:solidFill>
                  <a:srgbClr val="002060"/>
                </a:solidFill>
                <a:latin typeface="Times New Roman" panose="02020603050405020304" pitchFamily="18" charset="0"/>
              </a:rPr>
              <a:t>өйрәнүгә</a:t>
            </a:r>
            <a:r>
              <a:rPr lang="ru-RU" b="1" dirty="0">
                <a:solidFill>
                  <a:srgbClr val="002060"/>
                </a:solidFill>
                <a:latin typeface="Times New Roman" panose="02020603050405020304" pitchFamily="18" charset="0"/>
              </a:rPr>
              <a:t> </a:t>
            </a:r>
            <a:r>
              <a:rPr lang="ru-RU" b="1" dirty="0" err="1">
                <a:solidFill>
                  <a:srgbClr val="002060"/>
                </a:solidFill>
                <a:latin typeface="Times New Roman" panose="02020603050405020304" pitchFamily="18" charset="0"/>
              </a:rPr>
              <a:t>кызыксыну</a:t>
            </a:r>
            <a:r>
              <a:rPr lang="ru-RU" b="1" dirty="0">
                <a:solidFill>
                  <a:srgbClr val="002060"/>
                </a:solidFill>
                <a:latin typeface="Times New Roman" panose="02020603050405020304" pitchFamily="18" charset="0"/>
              </a:rPr>
              <a:t> </a:t>
            </a:r>
            <a:r>
              <a:rPr lang="ru-RU" b="1" dirty="0" err="1" smtClean="0">
                <a:solidFill>
                  <a:srgbClr val="002060"/>
                </a:solidFill>
                <a:latin typeface="Times New Roman" panose="02020603050405020304" pitchFamily="18" charset="0"/>
              </a:rPr>
              <a:t>уяту</a:t>
            </a:r>
            <a:endParaRPr lang="ru-RU" b="1" dirty="0">
              <a:solidFill>
                <a:srgbClr val="00206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21306335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24733"/>
            <a:ext cx="9228855" cy="6858000"/>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sp>
        <p:nvSpPr>
          <p:cNvPr id="3" name="Прямоугольник 2"/>
          <p:cNvSpPr/>
          <p:nvPr/>
        </p:nvSpPr>
        <p:spPr>
          <a:xfrm>
            <a:off x="539552" y="1628800"/>
            <a:ext cx="7776864" cy="2862322"/>
          </a:xfrm>
          <a:prstGeom prst="rect">
            <a:avLst/>
          </a:prstGeom>
        </p:spPr>
        <p:txBody>
          <a:bodyPr wrap="square">
            <a:spAutoFit/>
          </a:bodyPr>
          <a:lstStyle/>
          <a:p>
            <a:pPr>
              <a:spcAft>
                <a:spcPts val="0"/>
              </a:spcAft>
            </a:pPr>
            <a:r>
              <a:rPr lang="ru-RU" b="1" dirty="0">
                <a:solidFill>
                  <a:srgbClr val="FF0000"/>
                </a:solidFill>
                <a:latin typeface="Times New Roman" panose="02020603050405020304" pitchFamily="18" charset="0"/>
              </a:rPr>
              <a:t>Форма организации:</a:t>
            </a:r>
            <a:r>
              <a:rPr lang="ru-RU" dirty="0">
                <a:solidFill>
                  <a:srgbClr val="002060"/>
                </a:solidFill>
                <a:latin typeface="Times New Roman" panose="02020603050405020304" pitchFamily="18" charset="0"/>
              </a:rPr>
              <a:t> </a:t>
            </a:r>
            <a:r>
              <a:rPr lang="ru-RU" b="1" dirty="0" smtClean="0">
                <a:solidFill>
                  <a:srgbClr val="002060"/>
                </a:solidFill>
                <a:latin typeface="Times New Roman" panose="02020603050405020304" pitchFamily="18" charset="0"/>
              </a:rPr>
              <a:t>подгрупповая или групповая</a:t>
            </a:r>
            <a:endParaRPr lang="ru-RU" sz="1400" b="1" dirty="0">
              <a:solidFill>
                <a:srgbClr val="002060"/>
              </a:solidFill>
              <a:latin typeface="Times New Roman" panose="02020603050405020304" pitchFamily="18" charset="0"/>
              <a:ea typeface="Calibri" panose="020F0502020204030204" pitchFamily="34" charset="0"/>
            </a:endParaRPr>
          </a:p>
          <a:p>
            <a:pPr>
              <a:spcAft>
                <a:spcPts val="0"/>
              </a:spcAft>
            </a:pPr>
            <a:r>
              <a:rPr lang="tt-RU" b="1" dirty="0" smtClean="0">
                <a:solidFill>
                  <a:srgbClr val="FF0000"/>
                </a:solidFill>
                <a:latin typeface="Times New Roman" panose="02020603050405020304" pitchFamily="18" charset="0"/>
                <a:ea typeface="Calibri" panose="020F0502020204030204" pitchFamily="34" charset="0"/>
              </a:rPr>
              <a:t>Возраст</a:t>
            </a:r>
            <a:r>
              <a:rPr lang="tt-RU" b="1" dirty="0">
                <a:solidFill>
                  <a:srgbClr val="FF0000"/>
                </a:solidFill>
                <a:latin typeface="Times New Roman" panose="02020603050405020304" pitchFamily="18" charset="0"/>
                <a:ea typeface="Calibri" panose="020F0502020204030204" pitchFamily="34" charset="0"/>
              </a:rPr>
              <a:t>: </a:t>
            </a:r>
            <a:r>
              <a:rPr lang="tt-RU" b="1" dirty="0">
                <a:solidFill>
                  <a:srgbClr val="002060"/>
                </a:solidFill>
                <a:latin typeface="Times New Roman" panose="02020603050405020304" pitchFamily="18" charset="0"/>
                <a:ea typeface="Calibri" panose="020F0502020204030204" pitchFamily="34" charset="0"/>
              </a:rPr>
              <a:t>6-7 </a:t>
            </a:r>
            <a:r>
              <a:rPr lang="tt-RU" b="1" dirty="0" smtClean="0">
                <a:solidFill>
                  <a:srgbClr val="002060"/>
                </a:solidFill>
                <a:latin typeface="Times New Roman" panose="02020603050405020304" pitchFamily="18" charset="0"/>
                <a:ea typeface="Calibri" panose="020F0502020204030204" pitchFamily="34" charset="0"/>
              </a:rPr>
              <a:t>лет</a:t>
            </a:r>
          </a:p>
          <a:p>
            <a:r>
              <a:rPr lang="ru-RU" b="1" dirty="0">
                <a:solidFill>
                  <a:srgbClr val="FF0000"/>
                </a:solidFill>
                <a:latin typeface="Times New Roman" panose="02020603050405020304" pitchFamily="18" charset="0"/>
                <a:ea typeface="Calibri" panose="020F0502020204030204" pitchFamily="34" charset="0"/>
              </a:rPr>
              <a:t>Материал и оборудование: </a:t>
            </a:r>
            <a:r>
              <a:rPr lang="ru-RU" b="1" dirty="0">
                <a:solidFill>
                  <a:srgbClr val="002060"/>
                </a:solidFill>
                <a:latin typeface="Times New Roman" panose="02020603050405020304" pitchFamily="18" charset="0"/>
                <a:ea typeface="Calibri" panose="020F0502020204030204" pitchFamily="34" charset="0"/>
              </a:rPr>
              <a:t>игровое поле, кубик, диски с записями песен, полумаски, игрушки, разноцветные мячи</a:t>
            </a:r>
          </a:p>
          <a:p>
            <a:pPr>
              <a:spcAft>
                <a:spcPts val="0"/>
              </a:spcAft>
            </a:pPr>
            <a:endParaRPr lang="tt-RU" b="1" dirty="0" smtClean="0">
              <a:solidFill>
                <a:srgbClr val="002060"/>
              </a:solidFill>
              <a:latin typeface="Times New Roman" panose="02020603050405020304" pitchFamily="18" charset="0"/>
              <a:ea typeface="Calibri" panose="020F0502020204030204" pitchFamily="34" charset="0"/>
            </a:endParaRPr>
          </a:p>
          <a:p>
            <a:pPr>
              <a:spcAft>
                <a:spcPts val="0"/>
              </a:spcAft>
            </a:pPr>
            <a:endParaRPr lang="tt-RU" b="1" dirty="0" smtClean="0">
              <a:solidFill>
                <a:srgbClr val="002060"/>
              </a:solidFill>
              <a:latin typeface="Times New Roman" panose="02020603050405020304" pitchFamily="18" charset="0"/>
              <a:ea typeface="Calibri" panose="020F0502020204030204" pitchFamily="34" charset="0"/>
            </a:endParaRPr>
          </a:p>
          <a:p>
            <a:r>
              <a:rPr lang="tt-RU" b="1" dirty="0">
                <a:solidFill>
                  <a:srgbClr val="FF0000"/>
                </a:solidFill>
                <a:latin typeface="Times New Roman" panose="02020603050405020304" pitchFamily="18" charset="0"/>
              </a:rPr>
              <a:t>Оештыру формасы: </a:t>
            </a:r>
            <a:r>
              <a:rPr lang="tt-RU" b="1" dirty="0">
                <a:solidFill>
                  <a:srgbClr val="002060"/>
                </a:solidFill>
                <a:latin typeface="Times New Roman" panose="02020603050405020304" pitchFamily="18" charset="0"/>
              </a:rPr>
              <a:t>төркем белән яки төркемчекләр белән</a:t>
            </a:r>
          </a:p>
          <a:p>
            <a:pPr>
              <a:spcAft>
                <a:spcPts val="0"/>
              </a:spcAft>
            </a:pPr>
            <a:r>
              <a:rPr lang="tt-RU" b="1" dirty="0" smtClean="0">
                <a:solidFill>
                  <a:srgbClr val="FF0000"/>
                </a:solidFill>
                <a:latin typeface="Times New Roman" panose="02020603050405020304" pitchFamily="18" charset="0"/>
                <a:ea typeface="Calibri" panose="020F0502020204030204" pitchFamily="34" charset="0"/>
              </a:rPr>
              <a:t>Яш</a:t>
            </a:r>
            <a:r>
              <a:rPr lang="ru-RU" b="1" dirty="0">
                <a:solidFill>
                  <a:srgbClr val="FF0000"/>
                </a:solidFill>
                <a:latin typeface="Times New Roman" panose="02020603050405020304" pitchFamily="18" charset="0"/>
                <a:ea typeface="Calibri" panose="020F0502020204030204" pitchFamily="34" charset="0"/>
              </a:rPr>
              <a:t>ь </a:t>
            </a:r>
            <a:r>
              <a:rPr lang="tt-RU" b="1" dirty="0">
                <a:solidFill>
                  <a:srgbClr val="FF0000"/>
                </a:solidFill>
                <a:latin typeface="Times New Roman" panose="02020603050405020304" pitchFamily="18" charset="0"/>
                <a:ea typeface="Calibri" panose="020F0502020204030204" pitchFamily="34" charset="0"/>
              </a:rPr>
              <a:t>үзенчәлеге: </a:t>
            </a:r>
            <a:r>
              <a:rPr lang="tt-RU" b="1" dirty="0">
                <a:solidFill>
                  <a:srgbClr val="002060"/>
                </a:solidFill>
                <a:latin typeface="Times New Roman" panose="02020603050405020304" pitchFamily="18" charset="0"/>
                <a:ea typeface="Calibri" panose="020F0502020204030204" pitchFamily="34" charset="0"/>
              </a:rPr>
              <a:t>6-7 яш</a:t>
            </a:r>
            <a:r>
              <a:rPr lang="ru-RU" b="1" dirty="0">
                <a:solidFill>
                  <a:srgbClr val="002060"/>
                </a:solidFill>
                <a:latin typeface="Times New Roman" panose="02020603050405020304" pitchFamily="18" charset="0"/>
                <a:ea typeface="Calibri" panose="020F0502020204030204" pitchFamily="34" charset="0"/>
              </a:rPr>
              <a:t>ь</a:t>
            </a:r>
          </a:p>
          <a:p>
            <a:pPr>
              <a:spcAft>
                <a:spcPts val="0"/>
              </a:spcAft>
            </a:pPr>
            <a:r>
              <a:rPr lang="tt-RU" b="1" dirty="0" smtClean="0">
                <a:solidFill>
                  <a:srgbClr val="FF0000"/>
                </a:solidFill>
                <a:latin typeface="Times New Roman" panose="02020603050405020304" pitchFamily="18" charset="0"/>
                <a:ea typeface="Calibri" panose="020F0502020204030204" pitchFamily="34" charset="0"/>
              </a:rPr>
              <a:t>Әсбаплар һәм җиһазлар: </a:t>
            </a:r>
            <a:r>
              <a:rPr lang="tt-RU" b="1" dirty="0" smtClean="0">
                <a:solidFill>
                  <a:srgbClr val="002060"/>
                </a:solidFill>
                <a:latin typeface="Times New Roman" panose="02020603050405020304" pitchFamily="18" charset="0"/>
                <a:ea typeface="Calibri" panose="020F0502020204030204" pitchFamily="34" charset="0"/>
              </a:rPr>
              <a:t>уен кыры (түгәрәк), төсле шакмак, җырлар белән дисклар, битлекләр, уенчыклар, төсле туплар</a:t>
            </a:r>
            <a:endParaRPr lang="ru-RU" dirty="0">
              <a:solidFill>
                <a:srgbClr val="002060"/>
              </a:solidFill>
            </a:endParaRPr>
          </a:p>
        </p:txBody>
      </p:sp>
    </p:spTree>
    <p:extLst>
      <p:ext uri="{BB962C8B-B14F-4D97-AF65-F5344CB8AC3E}">
        <p14:creationId xmlns:p14="http://schemas.microsoft.com/office/powerpoint/2010/main" xmlns="" val="36974667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24733"/>
            <a:ext cx="9228855" cy="6858000"/>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2411760" y="620688"/>
            <a:ext cx="5048754" cy="461665"/>
          </a:xfrm>
          <a:prstGeom prst="rect">
            <a:avLst/>
          </a:prstGeom>
        </p:spPr>
        <p:txBody>
          <a:bodyPr wrap="none">
            <a:spAutoFit/>
          </a:bodyPr>
          <a:lstStyle/>
          <a:p>
            <a:r>
              <a:rPr lang="tt-RU" altLang="ru-RU" sz="2400" b="1" dirty="0">
                <a:solidFill>
                  <a:srgbClr val="FF0000"/>
                </a:solidFill>
                <a:latin typeface="Times New Roman" panose="02020603050405020304" pitchFamily="18" charset="0"/>
                <a:cs typeface="Times New Roman" panose="02020603050405020304" pitchFamily="18" charset="0"/>
              </a:rPr>
              <a:t>Содержание игровой деятельности</a:t>
            </a:r>
          </a:p>
        </p:txBody>
      </p:sp>
      <p:sp>
        <p:nvSpPr>
          <p:cNvPr id="5" name="TextBox 4"/>
          <p:cNvSpPr txBox="1"/>
          <p:nvPr/>
        </p:nvSpPr>
        <p:spPr>
          <a:xfrm>
            <a:off x="467544" y="1700808"/>
            <a:ext cx="8424936" cy="3693319"/>
          </a:xfrm>
          <a:prstGeom prst="rect">
            <a:avLst/>
          </a:prstGeom>
          <a:noFill/>
        </p:spPr>
        <p:txBody>
          <a:bodyPr wrap="square" rtlCol="0">
            <a:spAutoFit/>
          </a:bodyPr>
          <a:lstStyle/>
          <a:p>
            <a:r>
              <a:rPr lang="ru-RU" b="1" dirty="0" smtClean="0">
                <a:solidFill>
                  <a:srgbClr val="FF0000"/>
                </a:solidFill>
                <a:latin typeface="Times New Roman" panose="02020603050405020304" pitchFamily="18" charset="0"/>
                <a:cs typeface="Times New Roman" panose="02020603050405020304" pitchFamily="18" charset="0"/>
              </a:rPr>
              <a:t>Вариант 1.    </a:t>
            </a:r>
            <a:r>
              <a:rPr lang="ru-RU" b="1" dirty="0" smtClean="0">
                <a:solidFill>
                  <a:srgbClr val="002060"/>
                </a:solidFill>
                <a:latin typeface="Times New Roman" panose="02020603050405020304" pitchFamily="18" charset="0"/>
                <a:cs typeface="Times New Roman" panose="02020603050405020304" pitchFamily="18" charset="0"/>
              </a:rPr>
              <a:t>С помощью считалки определяется ребенок, который начинает игру. Он подкидывает кубик и просит детей  назвать цвет, который оказался на верхней грани кубика по-татарски. Дети выбирают диск с игрового поля соответствующий цвету кубика и угадывают название песни.  Взрослый включает музыкальное сопровождение и предлагает всем исполнить выбранную песню.</a:t>
            </a:r>
          </a:p>
          <a:p>
            <a:endParaRPr lang="ru-RU" b="1" dirty="0">
              <a:solidFill>
                <a:srgbClr val="002060"/>
              </a:solidFill>
              <a:latin typeface="Times New Roman" panose="02020603050405020304" pitchFamily="18" charset="0"/>
              <a:cs typeface="Times New Roman" panose="02020603050405020304" pitchFamily="18" charset="0"/>
            </a:endParaRPr>
          </a:p>
          <a:p>
            <a:r>
              <a:rPr lang="ru-RU" b="1" dirty="0" smtClean="0">
                <a:solidFill>
                  <a:srgbClr val="FF0000"/>
                </a:solidFill>
                <a:latin typeface="Times New Roman" panose="02020603050405020304" pitchFamily="18" charset="0"/>
                <a:cs typeface="Times New Roman" panose="02020603050405020304" pitchFamily="18" charset="0"/>
              </a:rPr>
              <a:t>Вариант 2. </a:t>
            </a:r>
            <a:r>
              <a:rPr lang="ru-RU" b="1" dirty="0">
                <a:solidFill>
                  <a:srgbClr val="002060"/>
                </a:solidFill>
                <a:latin typeface="Times New Roman" panose="02020603050405020304" pitchFamily="18" charset="0"/>
                <a:cs typeface="Times New Roman" panose="02020603050405020304" pitchFamily="18" charset="0"/>
              </a:rPr>
              <a:t>Взрослый </a:t>
            </a:r>
            <a:r>
              <a:rPr lang="ru-RU" b="1" dirty="0" smtClean="0">
                <a:solidFill>
                  <a:srgbClr val="002060"/>
                </a:solidFill>
                <a:latin typeface="Times New Roman" panose="02020603050405020304" pitchFamily="18" charset="0"/>
                <a:cs typeface="Times New Roman" panose="02020603050405020304" pitchFamily="18" charset="0"/>
              </a:rPr>
              <a:t>предлагает инсценировать песню и самостоятельно выбрать понравившуюся роль, используя полумаски и атрибуты. </a:t>
            </a:r>
            <a:endParaRPr lang="ru-RU" b="1" dirty="0">
              <a:solidFill>
                <a:srgbClr val="002060"/>
              </a:solidFill>
              <a:latin typeface="Times New Roman" panose="02020603050405020304" pitchFamily="18" charset="0"/>
              <a:cs typeface="Times New Roman" panose="02020603050405020304" pitchFamily="18" charset="0"/>
            </a:endParaRPr>
          </a:p>
          <a:p>
            <a:r>
              <a:rPr lang="ru-RU" b="1" dirty="0" smtClean="0">
                <a:solidFill>
                  <a:srgbClr val="FF0000"/>
                </a:solidFill>
                <a:latin typeface="Times New Roman" panose="02020603050405020304" pitchFamily="18" charset="0"/>
                <a:cs typeface="Times New Roman" panose="02020603050405020304" pitchFamily="18" charset="0"/>
              </a:rPr>
              <a:t>Игровая задача: </a:t>
            </a:r>
            <a:r>
              <a:rPr lang="ru-RU" b="1" dirty="0" smtClean="0">
                <a:solidFill>
                  <a:srgbClr val="002060"/>
                </a:solidFill>
                <a:latin typeface="Times New Roman" panose="02020603050405020304" pitchFamily="18" charset="0"/>
                <a:cs typeface="Times New Roman" panose="02020603050405020304" pitchFamily="18" charset="0"/>
              </a:rPr>
              <a:t>воплотить образ того или иного персонажа песни, используя движения, мимику, жесты.</a:t>
            </a:r>
          </a:p>
          <a:p>
            <a:endParaRPr lang="ru-RU" b="1" dirty="0">
              <a:solidFill>
                <a:srgbClr val="002060"/>
              </a:solidFill>
              <a:latin typeface="Times New Roman" panose="02020603050405020304" pitchFamily="18" charset="0"/>
              <a:cs typeface="Times New Roman" panose="02020603050405020304" pitchFamily="18" charset="0"/>
            </a:endParaRPr>
          </a:p>
          <a:p>
            <a:endParaRPr lang="ru-RU"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6005531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24733"/>
            <a:ext cx="9228855" cy="6858000"/>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2477514" y="692696"/>
            <a:ext cx="3972947" cy="461665"/>
          </a:xfrm>
          <a:prstGeom prst="rect">
            <a:avLst/>
          </a:prstGeom>
        </p:spPr>
        <p:txBody>
          <a:bodyPr wrap="none">
            <a:spAutoFit/>
          </a:bodyPr>
          <a:lstStyle/>
          <a:p>
            <a:r>
              <a:rPr lang="tt-RU" altLang="ru-RU" sz="2400" b="1" dirty="0" smtClean="0">
                <a:solidFill>
                  <a:srgbClr val="FF0000"/>
                </a:solidFill>
                <a:latin typeface="Times New Roman" panose="02020603050405020304" pitchFamily="18" charset="0"/>
                <a:cs typeface="Times New Roman" panose="02020603050405020304" pitchFamily="18" charset="0"/>
              </a:rPr>
              <a:t>Уен эшчәнлегенең эчтәлеге</a:t>
            </a:r>
            <a:endParaRPr lang="tt-RU" altLang="ru-RU" sz="2400" b="1"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545975" y="1700808"/>
            <a:ext cx="8136904" cy="2862322"/>
          </a:xfrm>
          <a:prstGeom prst="rect">
            <a:avLst/>
          </a:prstGeom>
          <a:noFill/>
        </p:spPr>
        <p:txBody>
          <a:bodyPr wrap="square" rtlCol="0">
            <a:spAutoFit/>
          </a:bodyPr>
          <a:lstStyle/>
          <a:p>
            <a:r>
              <a:rPr lang="tt-RU" b="1" dirty="0" smtClean="0">
                <a:solidFill>
                  <a:srgbClr val="FF0000"/>
                </a:solidFill>
                <a:latin typeface="Times New Roman" panose="02020603050405020304" pitchFamily="18" charset="0"/>
                <a:cs typeface="Times New Roman" panose="02020603050405020304" pitchFamily="18" charset="0"/>
              </a:rPr>
              <a:t>Вариант 1. </a:t>
            </a:r>
            <a:r>
              <a:rPr lang="tt-RU" b="1" dirty="0" smtClean="0">
                <a:solidFill>
                  <a:srgbClr val="002060"/>
                </a:solidFill>
                <a:latin typeface="Times New Roman" panose="02020603050405020304" pitchFamily="18" charset="0"/>
                <a:cs typeface="Times New Roman" panose="02020603050405020304" pitchFamily="18" charset="0"/>
              </a:rPr>
              <a:t>Санамыш ярдәмендә уенны башлаучы бала билгеләнә. Ул шакмакны өскә чөя һәм иптәшләреннән нинди төс төшкәнен сорый. Балалар уен кырыннан шакмак төсенә туры килгән җырлы дискны сайлап алалар да җырның исемен атыйлар. Тәрбияче яки музыка җитәкчесе дискны куя, музыка уйный һәм балаларга бергәләшеп җырларга тәкъдим итә.</a:t>
            </a:r>
          </a:p>
          <a:p>
            <a:endParaRPr lang="tt-RU" b="1" dirty="0" smtClean="0">
              <a:solidFill>
                <a:srgbClr val="002060"/>
              </a:solidFill>
              <a:latin typeface="Times New Roman" panose="02020603050405020304" pitchFamily="18" charset="0"/>
              <a:cs typeface="Times New Roman" panose="02020603050405020304" pitchFamily="18" charset="0"/>
            </a:endParaRPr>
          </a:p>
          <a:p>
            <a:r>
              <a:rPr lang="tt-RU" b="1" dirty="0" smtClean="0">
                <a:solidFill>
                  <a:srgbClr val="FF0000"/>
                </a:solidFill>
                <a:latin typeface="Times New Roman" panose="02020603050405020304" pitchFamily="18" charset="0"/>
                <a:cs typeface="Times New Roman" panose="02020603050405020304" pitchFamily="18" charset="0"/>
              </a:rPr>
              <a:t>Вариант 2. </a:t>
            </a:r>
            <a:r>
              <a:rPr lang="tt-RU" b="1" dirty="0">
                <a:solidFill>
                  <a:srgbClr val="002060"/>
                </a:solidFill>
                <a:latin typeface="Times New Roman" panose="02020603050405020304" pitchFamily="18" charset="0"/>
                <a:cs typeface="Times New Roman" panose="02020603050405020304" pitchFamily="18" charset="0"/>
              </a:rPr>
              <a:t>Тәрбияче яки музыка </a:t>
            </a:r>
            <a:r>
              <a:rPr lang="tt-RU" b="1" dirty="0" smtClean="0">
                <a:solidFill>
                  <a:srgbClr val="002060"/>
                </a:solidFill>
                <a:latin typeface="Times New Roman" panose="02020603050405020304" pitchFamily="18" charset="0"/>
                <a:cs typeface="Times New Roman" panose="02020603050405020304" pitchFamily="18" charset="0"/>
              </a:rPr>
              <a:t>җитәкчесе балаларга җырны эчтәлегенә туры китереп сәхнәләштереп уйнарга тәкъдим итә. Һәр бала үзенә охшаган рол</a:t>
            </a:r>
            <a:r>
              <a:rPr lang="ru-RU" b="1" dirty="0" smtClean="0">
                <a:solidFill>
                  <a:srgbClr val="002060"/>
                </a:solidFill>
                <a:latin typeface="Times New Roman" panose="02020603050405020304" pitchFamily="18" charset="0"/>
                <a:cs typeface="Times New Roman" panose="02020603050405020304" pitchFamily="18" charset="0"/>
              </a:rPr>
              <a:t>ь</a:t>
            </a:r>
            <a:r>
              <a:rPr lang="tt-RU" b="1" dirty="0" smtClean="0">
                <a:solidFill>
                  <a:srgbClr val="002060"/>
                </a:solidFill>
                <a:latin typeface="Times New Roman" panose="02020603050405020304" pitchFamily="18" charset="0"/>
                <a:cs typeface="Times New Roman" panose="02020603050405020304" pitchFamily="18" charset="0"/>
              </a:rPr>
              <a:t>не, тиешле атрибутларны яисә битлекләрне сайлый.</a:t>
            </a:r>
            <a:endParaRPr lang="ru-RU"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0493964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Р\Desktop\ec8b560973243727f06b4a34ad2f3ed3.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2032"/>
            <a:ext cx="9228855" cy="6858000"/>
          </a:xfrm>
          <a:prstGeom prst="rect">
            <a:avLst/>
          </a:prstGeom>
          <a:noFill/>
          <a:ln w="76200">
            <a:solidFill>
              <a:srgbClr val="FF0000"/>
            </a:solidFill>
          </a:ln>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2771020" y="710442"/>
            <a:ext cx="6408712" cy="461665"/>
          </a:xfrm>
          <a:prstGeom prst="rect">
            <a:avLst/>
          </a:prstGeom>
        </p:spPr>
        <p:txBody>
          <a:bodyPr wrap="square">
            <a:spAutoFit/>
          </a:bodyPr>
          <a:lstStyle/>
          <a:p>
            <a:r>
              <a:rPr lang="tt-RU" altLang="ru-RU" sz="2400" b="1" dirty="0">
                <a:solidFill>
                  <a:srgbClr val="FF0000"/>
                </a:solidFill>
                <a:latin typeface="Times New Roman" panose="02020603050405020304" pitchFamily="18" charset="0"/>
                <a:cs typeface="Times New Roman" panose="02020603050405020304" pitchFamily="18" charset="0"/>
              </a:rPr>
              <a:t>Методические рекомендации</a:t>
            </a:r>
          </a:p>
        </p:txBody>
      </p:sp>
      <p:sp>
        <p:nvSpPr>
          <p:cNvPr id="5" name="TextBox 4"/>
          <p:cNvSpPr txBox="1"/>
          <p:nvPr/>
        </p:nvSpPr>
        <p:spPr>
          <a:xfrm>
            <a:off x="1979712" y="1104804"/>
            <a:ext cx="7056784" cy="1200329"/>
          </a:xfrm>
          <a:prstGeom prst="rect">
            <a:avLst/>
          </a:prstGeom>
          <a:noFill/>
        </p:spPr>
        <p:txBody>
          <a:bodyPr wrap="square" rtlCol="0">
            <a:spAutoFit/>
          </a:bodyPr>
          <a:lstStyle/>
          <a:p>
            <a:pPr marL="342900" indent="-342900">
              <a:buAutoNum type="arabicPeriod"/>
            </a:pPr>
            <a:r>
              <a:rPr lang="ru-RU" b="1" dirty="0" smtClean="0">
                <a:solidFill>
                  <a:srgbClr val="002060"/>
                </a:solidFill>
                <a:latin typeface="Times New Roman" panose="02020603050405020304" pitchFamily="18" charset="0"/>
                <a:cs typeface="Times New Roman" panose="02020603050405020304" pitchFamily="18" charset="0"/>
              </a:rPr>
              <a:t>Песни должны быть  хорошо знакомы детям</a:t>
            </a:r>
          </a:p>
          <a:p>
            <a:pPr marL="342900" indent="-342900">
              <a:buAutoNum type="arabicPeriod"/>
            </a:pPr>
            <a:r>
              <a:rPr lang="ru-RU" b="1" dirty="0" smtClean="0">
                <a:solidFill>
                  <a:srgbClr val="002060"/>
                </a:solidFill>
                <a:latin typeface="Times New Roman" panose="02020603050405020304" pitchFamily="18" charset="0"/>
                <a:cs typeface="Times New Roman" panose="02020603050405020304" pitchFamily="18" charset="0"/>
              </a:rPr>
              <a:t>Если ребенок испытывает затруднения при пении, взрослый или остальные дети помогают игроку: подпевают или поют вместе всю песню</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763688" y="2468662"/>
            <a:ext cx="3160545" cy="461665"/>
          </a:xfrm>
          <a:prstGeom prst="rect">
            <a:avLst/>
          </a:prstGeom>
        </p:spPr>
        <p:txBody>
          <a:bodyPr wrap="none">
            <a:spAutoFit/>
          </a:bodyPr>
          <a:lstStyle/>
          <a:p>
            <a:r>
              <a:rPr lang="tt-RU" altLang="ru-RU" sz="2400" b="1" dirty="0" smtClean="0">
                <a:solidFill>
                  <a:srgbClr val="FF0000"/>
                </a:solidFill>
                <a:latin typeface="Times New Roman" panose="02020603050405020304" pitchFamily="18" charset="0"/>
                <a:cs typeface="Times New Roman" panose="02020603050405020304" pitchFamily="18" charset="0"/>
              </a:rPr>
              <a:t>Методик тәкъдимнәр</a:t>
            </a:r>
            <a:endParaRPr lang="tt-RU" altLang="ru-RU" sz="2400" b="1"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899592" y="2930327"/>
            <a:ext cx="6912768" cy="923330"/>
          </a:xfrm>
          <a:prstGeom prst="rect">
            <a:avLst/>
          </a:prstGeom>
          <a:noFill/>
        </p:spPr>
        <p:txBody>
          <a:bodyPr wrap="square" rtlCol="0">
            <a:spAutoFit/>
          </a:bodyPr>
          <a:lstStyle/>
          <a:p>
            <a:pPr marL="342900" indent="-342900">
              <a:buAutoNum type="arabicPeriod"/>
            </a:pPr>
            <a:r>
              <a:rPr lang="tt-RU" b="1" dirty="0" smtClean="0">
                <a:solidFill>
                  <a:srgbClr val="002060"/>
                </a:solidFill>
                <a:latin typeface="Times New Roman" panose="02020603050405020304" pitchFamily="18" charset="0"/>
                <a:cs typeface="Times New Roman" panose="02020603050405020304" pitchFamily="18" charset="0"/>
              </a:rPr>
              <a:t>Җырның сүзләре һәм көе балаларга таныш булырга тиеш</a:t>
            </a:r>
          </a:p>
          <a:p>
            <a:pPr marL="342900" indent="-342900">
              <a:buAutoNum type="arabicPeriod"/>
            </a:pPr>
            <a:r>
              <a:rPr lang="tt-RU" b="1" dirty="0" smtClean="0">
                <a:solidFill>
                  <a:srgbClr val="002060"/>
                </a:solidFill>
                <a:latin typeface="Times New Roman" panose="02020603050405020304" pitchFamily="18" charset="0"/>
                <a:cs typeface="Times New Roman" panose="02020603050405020304" pitchFamily="18" charset="0"/>
              </a:rPr>
              <a:t>Бала җырлаганда кыенлык кичерә икән, педагог яки калган балалар уенчыга булышалар: бергәләп җырлыйлар</a:t>
            </a:r>
            <a:endParaRPr lang="ru-RU"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36626597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277</TotalTime>
  <Words>852</Words>
  <Application>Microsoft Office PowerPoint</Application>
  <PresentationFormat>Экран (4:3)</PresentationFormat>
  <Paragraphs>163</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dc:creator>
  <cp:lastModifiedBy>Пользователь Windows</cp:lastModifiedBy>
  <cp:revision>32</cp:revision>
  <dcterms:created xsi:type="dcterms:W3CDTF">2018-03-26T17:06:24Z</dcterms:created>
  <dcterms:modified xsi:type="dcterms:W3CDTF">2020-11-25T10:45:02Z</dcterms:modified>
</cp:coreProperties>
</file>